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77" r:id="rId2"/>
    <p:sldId id="700" r:id="rId3"/>
    <p:sldId id="559" r:id="rId4"/>
    <p:sldId id="790" r:id="rId5"/>
    <p:sldId id="881" r:id="rId6"/>
    <p:sldId id="794" r:id="rId7"/>
    <p:sldId id="844" r:id="rId8"/>
    <p:sldId id="845" r:id="rId9"/>
    <p:sldId id="846" r:id="rId10"/>
    <p:sldId id="847" r:id="rId11"/>
    <p:sldId id="848" r:id="rId12"/>
    <p:sldId id="849" r:id="rId13"/>
    <p:sldId id="850" r:id="rId14"/>
    <p:sldId id="851" r:id="rId15"/>
    <p:sldId id="852" r:id="rId16"/>
    <p:sldId id="853" r:id="rId17"/>
    <p:sldId id="854" r:id="rId18"/>
    <p:sldId id="855" r:id="rId19"/>
    <p:sldId id="795" r:id="rId20"/>
    <p:sldId id="856" r:id="rId21"/>
    <p:sldId id="857" r:id="rId22"/>
    <p:sldId id="859" r:id="rId23"/>
    <p:sldId id="858" r:id="rId24"/>
    <p:sldId id="860" r:id="rId25"/>
    <p:sldId id="861" r:id="rId26"/>
    <p:sldId id="862" r:id="rId27"/>
    <p:sldId id="863" r:id="rId28"/>
    <p:sldId id="864" r:id="rId29"/>
    <p:sldId id="865" r:id="rId30"/>
    <p:sldId id="866" r:id="rId31"/>
    <p:sldId id="796" r:id="rId32"/>
    <p:sldId id="867" r:id="rId33"/>
    <p:sldId id="868" r:id="rId34"/>
    <p:sldId id="869" r:id="rId35"/>
    <p:sldId id="870" r:id="rId36"/>
    <p:sldId id="871" r:id="rId37"/>
    <p:sldId id="872" r:id="rId38"/>
    <p:sldId id="873" r:id="rId39"/>
    <p:sldId id="874" r:id="rId40"/>
    <p:sldId id="875" r:id="rId41"/>
    <p:sldId id="876" r:id="rId42"/>
    <p:sldId id="877" r:id="rId43"/>
    <p:sldId id="880" r:id="rId44"/>
    <p:sldId id="878" r:id="rId45"/>
    <p:sldId id="797" r:id="rId46"/>
    <p:sldId id="798" r:id="rId47"/>
    <p:sldId id="531" r:id="rId48"/>
    <p:sldId id="752"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98" y="19"/>
      </p:cViewPr>
      <p:guideLst>
        <p:guide orient="horz" pos="2160"/>
        <p:guide pos="3840"/>
      </p:guideLst>
    </p:cSldViewPr>
  </p:slideViewPr>
  <p:notesTextViewPr>
    <p:cViewPr>
      <p:scale>
        <a:sx n="100" d="100"/>
        <a:sy n="100" d="100"/>
      </p:scale>
      <p:origin x="0" y="0"/>
    </p:cViewPr>
  </p:notesTextViewPr>
  <p:sorterViewPr>
    <p:cViewPr>
      <p:scale>
        <a:sx n="66" d="100"/>
        <a:sy n="66" d="100"/>
      </p:scale>
      <p:origin x="0" y="15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00D3C4-EEC7-442D-BBF0-C2A042F622AF}" type="datetimeFigureOut">
              <a:rPr kumimoji="1" lang="ja-JP" altLang="en-US" smtClean="0"/>
              <a:pPr/>
              <a:t>2018/6/30</a:t>
            </a:fld>
            <a:endParaRPr kumimoji="1" lang="ja-JP" altLang="en-US"/>
          </a:p>
        </p:txBody>
      </p:sp>
      <p:sp>
        <p:nvSpPr>
          <p:cNvPr id="4" name="スライド イメージ プレースホル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9372E7-0FE2-4259-866F-8B606E01B1A8}" type="slidenum">
              <a:rPr kumimoji="1" lang="ja-JP" altLang="en-US" smtClean="0"/>
              <a:pPr/>
              <a:t>‹#›</a:t>
            </a:fld>
            <a:endParaRPr kumimoji="1" lang="ja-JP" altLang="en-US"/>
          </a:p>
        </p:txBody>
      </p:sp>
    </p:spTree>
    <p:extLst>
      <p:ext uri="{BB962C8B-B14F-4D97-AF65-F5344CB8AC3E}">
        <p14:creationId xmlns:p14="http://schemas.microsoft.com/office/powerpoint/2010/main" val="13928755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6"/>
            <a:ext cx="103632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38C4F16D-78E4-4615-91FB-CB3748B2034C}" type="datetimeFigureOut">
              <a:rPr kumimoji="1" lang="ja-JP" altLang="en-US" smtClean="0"/>
              <a:pPr/>
              <a:t>2018/6/30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CE945829-3FD3-447B-AE3D-88DC9352094E}"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38C4F16D-78E4-4615-91FB-CB3748B2034C}" type="datetimeFigureOut">
              <a:rPr kumimoji="1" lang="ja-JP" altLang="en-US" smtClean="0"/>
              <a:pPr/>
              <a:t>2018/6/30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CE945829-3FD3-447B-AE3D-88DC9352094E}"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39"/>
            <a:ext cx="27432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609600" y="274639"/>
            <a:ext cx="80264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38C4F16D-78E4-4615-91FB-CB3748B2034C}" type="datetimeFigureOut">
              <a:rPr kumimoji="1" lang="ja-JP" altLang="en-US" smtClean="0"/>
              <a:pPr/>
              <a:t>2018/6/30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CE945829-3FD3-447B-AE3D-88DC9352094E}"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38C4F16D-78E4-4615-91FB-CB3748B2034C}" type="datetimeFigureOut">
              <a:rPr kumimoji="1" lang="ja-JP" altLang="en-US" smtClean="0"/>
              <a:pPr/>
              <a:t>2018/6/30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CE945829-3FD3-447B-AE3D-88DC9352094E}"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38C4F16D-78E4-4615-91FB-CB3748B2034C}" type="datetimeFigureOut">
              <a:rPr kumimoji="1" lang="ja-JP" altLang="en-US" smtClean="0"/>
              <a:pPr/>
              <a:t>2018/6/30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CE945829-3FD3-447B-AE3D-88DC9352094E}" type="slidenum">
              <a:rPr kumimoji="1" lang="ja-JP" altLang="en-US" smtClean="0"/>
              <a:pPr/>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38C4F16D-78E4-4615-91FB-CB3748B2034C}" type="datetimeFigureOut">
              <a:rPr kumimoji="1" lang="ja-JP" altLang="en-US" smtClean="0"/>
              <a:pPr/>
              <a:t>2018/6/30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CE945829-3FD3-447B-AE3D-88DC9352094E}"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38C4F16D-78E4-4615-91FB-CB3748B2034C}" type="datetimeFigureOut">
              <a:rPr kumimoji="1" lang="ja-JP" altLang="en-US" smtClean="0"/>
              <a:pPr/>
              <a:t>2018/6/30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CE945829-3FD3-447B-AE3D-88DC9352094E}"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38C4F16D-78E4-4615-91FB-CB3748B2034C}" type="datetimeFigureOut">
              <a:rPr kumimoji="1" lang="ja-JP" altLang="en-US" smtClean="0"/>
              <a:pPr/>
              <a:t>2018/6/30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CE945829-3FD3-447B-AE3D-88DC9352094E}"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38C4F16D-78E4-4615-91FB-CB3748B2034C}" type="datetimeFigureOut">
              <a:rPr kumimoji="1" lang="ja-JP" altLang="en-US" smtClean="0"/>
              <a:pPr/>
              <a:t>2018/6/30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CE945829-3FD3-447B-AE3D-88DC9352094E}"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38C4F16D-78E4-4615-91FB-CB3748B2034C}" type="datetimeFigureOut">
              <a:rPr kumimoji="1" lang="ja-JP" altLang="en-US" smtClean="0"/>
              <a:pPr/>
              <a:t>2018/6/30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CE945829-3FD3-447B-AE3D-88DC9352094E}"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38C4F16D-78E4-4615-91FB-CB3748B2034C}" type="datetimeFigureOut">
              <a:rPr kumimoji="1" lang="ja-JP" altLang="en-US" smtClean="0"/>
              <a:pPr/>
              <a:t>2018/6/30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CE945829-3FD3-447B-AE3D-88DC9352094E}"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C4F16D-78E4-4615-91FB-CB3748B2034C}" type="datetimeFigureOut">
              <a:rPr kumimoji="1" lang="ja-JP" altLang="en-US" smtClean="0"/>
              <a:pPr/>
              <a:t>2018/6/30</a:t>
            </a:fld>
            <a:endParaRPr kumimoji="1" lang="ja-JP" altLang="en-US"/>
          </a:p>
        </p:txBody>
      </p:sp>
      <p:sp>
        <p:nvSpPr>
          <p:cNvPr id="5" name="フッター プレースホル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45829-3FD3-447B-AE3D-88DC9352094E}" type="slidenum">
              <a:rPr kumimoji="1" lang="ja-JP" altLang="en-US" smtClean="0"/>
              <a:pPr/>
              <a:t>‹#›</a:t>
            </a:fld>
            <a:endParaRPr kumimoji="1" lang="ja-JP" altLang="en-US"/>
          </a:p>
        </p:txBody>
      </p:sp>
      <p:sp>
        <p:nvSpPr>
          <p:cNvPr id="7" name="テキスト ボックス 6"/>
          <p:cNvSpPr txBox="1"/>
          <p:nvPr userDrawn="1"/>
        </p:nvSpPr>
        <p:spPr>
          <a:xfrm>
            <a:off x="10115598" y="6511528"/>
            <a:ext cx="2076402" cy="369332"/>
          </a:xfrm>
          <a:prstGeom prst="rect">
            <a:avLst/>
          </a:prstGeom>
          <a:noFill/>
        </p:spPr>
        <p:txBody>
          <a:bodyPr wrap="none" rtlCol="0">
            <a:spAutoFit/>
          </a:bodyPr>
          <a:lstStyle/>
          <a:p>
            <a:pPr algn="r"/>
            <a:r>
              <a:rPr kumimoji="1" lang="en-US" altLang="ja-JP" dirty="0" smtClean="0"/>
              <a:t>Web</a:t>
            </a:r>
            <a:r>
              <a:rPr kumimoji="1" lang="ja-JP" altLang="en-US" dirty="0" smtClean="0"/>
              <a:t>プログラミング</a:t>
            </a:r>
            <a:r>
              <a:rPr kumimoji="1" lang="en-US" altLang="ja-JP" dirty="0" smtClean="0"/>
              <a:t>Ⅰ</a:t>
            </a:r>
            <a:endParaRPr kumimoji="1" lang="ja-JP" altLang="en-US" dirty="0">
              <a:latin typeface="メイリオ" panose="020B0604030504040204" pitchFamily="50" charset="-128"/>
              <a:ea typeface="メイリオ" panose="020B0604030504040204" pitchFamily="50" charset="-128"/>
            </a:endParaRPr>
          </a:p>
        </p:txBody>
      </p:sp>
      <p:pic>
        <p:nvPicPr>
          <p:cNvPr id="8" name="Picture 2" descr="東京工芸大学　Tokyo Polytechnic University"/>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9336" y="6553319"/>
            <a:ext cx="4133850" cy="28575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209800" y="1340769"/>
            <a:ext cx="7772400" cy="1470025"/>
          </a:xfrm>
        </p:spPr>
        <p:txBody>
          <a:bodyPr>
            <a:normAutofit/>
          </a:bodyPr>
          <a:lstStyle/>
          <a:p>
            <a:r>
              <a:rPr lang="en-US" altLang="ja-JP" dirty="0" smtClean="0"/>
              <a:t>Chapter 7 </a:t>
            </a:r>
            <a:r>
              <a:rPr lang="ja-JP" altLang="en-US" dirty="0" smtClean="0"/>
              <a:t>後半</a:t>
            </a:r>
            <a:r>
              <a:rPr lang="en-US" altLang="ja-JP" dirty="0"/>
              <a:t/>
            </a:r>
            <a:br>
              <a:rPr lang="en-US" altLang="ja-JP" dirty="0"/>
            </a:br>
            <a:r>
              <a:rPr lang="en-US" altLang="ja-JP" dirty="0" smtClean="0"/>
              <a:t>3D</a:t>
            </a:r>
            <a:r>
              <a:rPr lang="ja-JP" altLang="en-US" dirty="0" smtClean="0"/>
              <a:t>ゲームの作り方</a:t>
            </a:r>
            <a:endParaRPr lang="ja-JP" altLang="en-US" sz="3600" dirty="0"/>
          </a:p>
        </p:txBody>
      </p:sp>
      <p:sp>
        <p:nvSpPr>
          <p:cNvPr id="4" name="サブタイトル 3"/>
          <p:cNvSpPr>
            <a:spLocks noGrp="1"/>
          </p:cNvSpPr>
          <p:nvPr>
            <p:ph type="subTitle" idx="1"/>
          </p:nvPr>
        </p:nvSpPr>
        <p:spPr/>
        <p:txBody>
          <a:bodyPr/>
          <a:lstStyle/>
          <a:p>
            <a:pPr marL="457200" indent="-457200">
              <a:buFontTx/>
              <a:buChar char="-"/>
            </a:pPr>
            <a:r>
              <a:rPr lang="en-US" altLang="ja-JP" dirty="0" smtClean="0"/>
              <a:t>WEB</a:t>
            </a:r>
            <a:r>
              <a:rPr lang="ja-JP" altLang="en-US" dirty="0" smtClean="0"/>
              <a:t>プログラミング</a:t>
            </a:r>
            <a:r>
              <a:rPr lang="en-US" altLang="ja-JP" dirty="0" smtClean="0"/>
              <a:t>Ⅰ(12)-</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この後のステップ</a:t>
            </a:r>
            <a:endParaRPr kumimoji="1" lang="ja-JP" altLang="en-US" dirty="0"/>
          </a:p>
        </p:txBody>
      </p:sp>
      <p:sp>
        <p:nvSpPr>
          <p:cNvPr id="4" name="コンテンツ プレースホルダー 3"/>
          <p:cNvSpPr>
            <a:spLocks noGrp="1"/>
          </p:cNvSpPr>
          <p:nvPr>
            <p:ph idx="1"/>
          </p:nvPr>
        </p:nvSpPr>
        <p:spPr/>
        <p:txBody>
          <a:bodyPr/>
          <a:lstStyle/>
          <a:p>
            <a:r>
              <a:rPr kumimoji="1" lang="ja-JP" altLang="en-US" dirty="0" smtClean="0"/>
              <a:t>投げるイガグリをつくる</a:t>
            </a:r>
            <a:endParaRPr kumimoji="1" lang="ja-JP" altLang="en-US" dirty="0"/>
          </a:p>
        </p:txBody>
      </p:sp>
      <p:pic>
        <p:nvPicPr>
          <p:cNvPr id="3" name="図 2"/>
          <p:cNvPicPr>
            <a:picLocks noChangeAspect="1"/>
          </p:cNvPicPr>
          <p:nvPr/>
        </p:nvPicPr>
        <p:blipFill>
          <a:blip r:embed="rId2"/>
          <a:stretch>
            <a:fillRect/>
          </a:stretch>
        </p:blipFill>
        <p:spPr>
          <a:xfrm>
            <a:off x="189111" y="2348880"/>
            <a:ext cx="11813778" cy="3744416"/>
          </a:xfrm>
          <a:prstGeom prst="rect">
            <a:avLst/>
          </a:prstGeom>
        </p:spPr>
      </p:pic>
    </p:spTree>
    <p:extLst>
      <p:ext uri="{BB962C8B-B14F-4D97-AF65-F5344CB8AC3E}">
        <p14:creationId xmlns:p14="http://schemas.microsoft.com/office/powerpoint/2010/main" val="1564267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イガグリをシーン上に配置する</a:t>
            </a:r>
            <a:endParaRPr kumimoji="1" lang="ja-JP" altLang="en-US" dirty="0"/>
          </a:p>
        </p:txBody>
      </p:sp>
      <p:pic>
        <p:nvPicPr>
          <p:cNvPr id="3" name="図 2"/>
          <p:cNvPicPr>
            <a:picLocks noChangeAspect="1"/>
          </p:cNvPicPr>
          <p:nvPr/>
        </p:nvPicPr>
        <p:blipFill>
          <a:blip r:embed="rId2"/>
          <a:stretch>
            <a:fillRect/>
          </a:stretch>
        </p:blipFill>
        <p:spPr>
          <a:xfrm>
            <a:off x="0" y="1700808"/>
            <a:ext cx="3009900" cy="2743200"/>
          </a:xfrm>
          <a:prstGeom prst="rect">
            <a:avLst/>
          </a:prstGeom>
        </p:spPr>
      </p:pic>
      <p:pic>
        <p:nvPicPr>
          <p:cNvPr id="4" name="図 3"/>
          <p:cNvPicPr>
            <a:picLocks noChangeAspect="1"/>
          </p:cNvPicPr>
          <p:nvPr/>
        </p:nvPicPr>
        <p:blipFill>
          <a:blip r:embed="rId3"/>
          <a:stretch>
            <a:fillRect/>
          </a:stretch>
        </p:blipFill>
        <p:spPr>
          <a:xfrm>
            <a:off x="2776240" y="1417638"/>
            <a:ext cx="9415760" cy="5007533"/>
          </a:xfrm>
          <a:prstGeom prst="rect">
            <a:avLst/>
          </a:prstGeom>
        </p:spPr>
      </p:pic>
    </p:spTree>
    <p:extLst>
      <p:ext uri="{BB962C8B-B14F-4D97-AF65-F5344CB8AC3E}">
        <p14:creationId xmlns:p14="http://schemas.microsoft.com/office/powerpoint/2010/main" val="220991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イガグリに</a:t>
            </a:r>
            <a:r>
              <a:rPr kumimoji="1" lang="en-US" altLang="ja-JP" dirty="0" smtClean="0"/>
              <a:t>Physics</a:t>
            </a:r>
            <a:r>
              <a:rPr kumimoji="1" lang="ja-JP" altLang="en-US" dirty="0" smtClean="0"/>
              <a:t>をアタッチする</a:t>
            </a:r>
            <a:endParaRPr kumimoji="1" lang="ja-JP" altLang="en-US" dirty="0"/>
          </a:p>
        </p:txBody>
      </p:sp>
      <p:pic>
        <p:nvPicPr>
          <p:cNvPr id="3" name="図 2"/>
          <p:cNvPicPr>
            <a:picLocks noChangeAspect="1"/>
          </p:cNvPicPr>
          <p:nvPr/>
        </p:nvPicPr>
        <p:blipFill>
          <a:blip r:embed="rId2"/>
          <a:stretch>
            <a:fillRect/>
          </a:stretch>
        </p:blipFill>
        <p:spPr>
          <a:xfrm>
            <a:off x="1458609" y="1196752"/>
            <a:ext cx="10123791" cy="5256584"/>
          </a:xfrm>
          <a:prstGeom prst="rect">
            <a:avLst/>
          </a:prstGeom>
        </p:spPr>
      </p:pic>
    </p:spTree>
    <p:extLst>
      <p:ext uri="{BB962C8B-B14F-4D97-AF65-F5344CB8AC3E}">
        <p14:creationId xmlns:p14="http://schemas.microsoft.com/office/powerpoint/2010/main" val="2809143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423592" y="0"/>
            <a:ext cx="7344116" cy="4566929"/>
          </a:xfrm>
          <a:prstGeom prst="rect">
            <a:avLst/>
          </a:prstGeom>
        </p:spPr>
      </p:pic>
      <p:pic>
        <p:nvPicPr>
          <p:cNvPr id="4" name="図 3"/>
          <p:cNvPicPr>
            <a:picLocks noChangeAspect="1"/>
          </p:cNvPicPr>
          <p:nvPr/>
        </p:nvPicPr>
        <p:blipFill>
          <a:blip r:embed="rId3"/>
          <a:stretch>
            <a:fillRect/>
          </a:stretch>
        </p:blipFill>
        <p:spPr>
          <a:xfrm>
            <a:off x="2999656" y="4725144"/>
            <a:ext cx="5937575" cy="2158142"/>
          </a:xfrm>
          <a:prstGeom prst="rect">
            <a:avLst/>
          </a:prstGeom>
        </p:spPr>
      </p:pic>
    </p:spTree>
    <p:extLst>
      <p:ext uri="{BB962C8B-B14F-4D97-AF65-F5344CB8AC3E}">
        <p14:creationId xmlns:p14="http://schemas.microsoft.com/office/powerpoint/2010/main" val="599307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7328" y="1916832"/>
            <a:ext cx="12144672" cy="3578034"/>
          </a:xfrm>
          <a:prstGeom prst="rect">
            <a:avLst/>
          </a:prstGeom>
        </p:spPr>
      </p:pic>
    </p:spTree>
    <p:extLst>
      <p:ext uri="{BB962C8B-B14F-4D97-AF65-F5344CB8AC3E}">
        <p14:creationId xmlns:p14="http://schemas.microsoft.com/office/powerpoint/2010/main" val="2428329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イガグリを飛ばすスクリプトを作る</a:t>
            </a:r>
            <a:endParaRPr kumimoji="1" lang="ja-JP" altLang="en-US" dirty="0"/>
          </a:p>
        </p:txBody>
      </p:sp>
      <p:pic>
        <p:nvPicPr>
          <p:cNvPr id="5" name="図 4"/>
          <p:cNvPicPr>
            <a:picLocks noChangeAspect="1"/>
          </p:cNvPicPr>
          <p:nvPr/>
        </p:nvPicPr>
        <p:blipFill>
          <a:blip r:embed="rId2"/>
          <a:stretch>
            <a:fillRect/>
          </a:stretch>
        </p:blipFill>
        <p:spPr>
          <a:xfrm>
            <a:off x="119336" y="1416083"/>
            <a:ext cx="5258998" cy="571202"/>
          </a:xfrm>
          <a:prstGeom prst="rect">
            <a:avLst/>
          </a:prstGeom>
        </p:spPr>
      </p:pic>
      <p:pic>
        <p:nvPicPr>
          <p:cNvPr id="6" name="図 5"/>
          <p:cNvPicPr>
            <a:picLocks noChangeAspect="1"/>
          </p:cNvPicPr>
          <p:nvPr/>
        </p:nvPicPr>
        <p:blipFill>
          <a:blip r:embed="rId3"/>
          <a:stretch>
            <a:fillRect/>
          </a:stretch>
        </p:blipFill>
        <p:spPr>
          <a:xfrm>
            <a:off x="1703512" y="1987285"/>
            <a:ext cx="10009112" cy="4548320"/>
          </a:xfrm>
          <a:prstGeom prst="rect">
            <a:avLst/>
          </a:prstGeom>
        </p:spPr>
      </p:pic>
    </p:spTree>
    <p:extLst>
      <p:ext uri="{BB962C8B-B14F-4D97-AF65-F5344CB8AC3E}">
        <p14:creationId xmlns:p14="http://schemas.microsoft.com/office/powerpoint/2010/main" val="1790735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イガグリのスクリプトをアタッチする</a:t>
            </a:r>
            <a:endParaRPr kumimoji="1" lang="ja-JP" altLang="en-US" dirty="0"/>
          </a:p>
        </p:txBody>
      </p:sp>
      <p:pic>
        <p:nvPicPr>
          <p:cNvPr id="3" name="図 2"/>
          <p:cNvPicPr>
            <a:picLocks noChangeAspect="1"/>
          </p:cNvPicPr>
          <p:nvPr/>
        </p:nvPicPr>
        <p:blipFill>
          <a:blip r:embed="rId2"/>
          <a:stretch>
            <a:fillRect/>
          </a:stretch>
        </p:blipFill>
        <p:spPr>
          <a:xfrm>
            <a:off x="2351584" y="1268760"/>
            <a:ext cx="7272808" cy="3718618"/>
          </a:xfrm>
          <a:prstGeom prst="rect">
            <a:avLst/>
          </a:prstGeom>
        </p:spPr>
      </p:pic>
      <p:pic>
        <p:nvPicPr>
          <p:cNvPr id="4" name="図 3"/>
          <p:cNvPicPr>
            <a:picLocks noChangeAspect="1"/>
          </p:cNvPicPr>
          <p:nvPr/>
        </p:nvPicPr>
        <p:blipFill>
          <a:blip r:embed="rId3"/>
          <a:stretch>
            <a:fillRect/>
          </a:stretch>
        </p:blipFill>
        <p:spPr>
          <a:xfrm>
            <a:off x="2927648" y="4886325"/>
            <a:ext cx="6800850" cy="1971675"/>
          </a:xfrm>
          <a:prstGeom prst="rect">
            <a:avLst/>
          </a:prstGeom>
        </p:spPr>
      </p:pic>
    </p:spTree>
    <p:extLst>
      <p:ext uri="{BB962C8B-B14F-4D97-AF65-F5344CB8AC3E}">
        <p14:creationId xmlns:p14="http://schemas.microsoft.com/office/powerpoint/2010/main" val="3498378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イガグリを的に刺す</a:t>
            </a:r>
            <a:endParaRPr kumimoji="1" lang="ja-JP" altLang="en-US" dirty="0"/>
          </a:p>
        </p:txBody>
      </p:sp>
      <p:pic>
        <p:nvPicPr>
          <p:cNvPr id="3" name="図 2"/>
          <p:cNvPicPr>
            <a:picLocks noChangeAspect="1"/>
          </p:cNvPicPr>
          <p:nvPr/>
        </p:nvPicPr>
        <p:blipFill>
          <a:blip r:embed="rId2"/>
          <a:stretch>
            <a:fillRect/>
          </a:stretch>
        </p:blipFill>
        <p:spPr>
          <a:xfrm>
            <a:off x="9192344" y="188640"/>
            <a:ext cx="2686050" cy="2505075"/>
          </a:xfrm>
          <a:prstGeom prst="rect">
            <a:avLst/>
          </a:prstGeom>
        </p:spPr>
      </p:pic>
      <p:pic>
        <p:nvPicPr>
          <p:cNvPr id="4" name="図 3"/>
          <p:cNvPicPr>
            <a:picLocks noChangeAspect="1"/>
          </p:cNvPicPr>
          <p:nvPr/>
        </p:nvPicPr>
        <p:blipFill>
          <a:blip r:embed="rId3"/>
          <a:stretch>
            <a:fillRect/>
          </a:stretch>
        </p:blipFill>
        <p:spPr>
          <a:xfrm>
            <a:off x="695400" y="1196752"/>
            <a:ext cx="8700464" cy="4104456"/>
          </a:xfrm>
          <a:prstGeom prst="rect">
            <a:avLst/>
          </a:prstGeom>
        </p:spPr>
      </p:pic>
      <p:pic>
        <p:nvPicPr>
          <p:cNvPr id="5" name="図 4"/>
          <p:cNvPicPr>
            <a:picLocks noChangeAspect="1"/>
          </p:cNvPicPr>
          <p:nvPr/>
        </p:nvPicPr>
        <p:blipFill>
          <a:blip r:embed="rId4"/>
          <a:stretch>
            <a:fillRect/>
          </a:stretch>
        </p:blipFill>
        <p:spPr>
          <a:xfrm>
            <a:off x="670620" y="5301208"/>
            <a:ext cx="8700464" cy="931317"/>
          </a:xfrm>
          <a:prstGeom prst="rect">
            <a:avLst/>
          </a:prstGeom>
        </p:spPr>
      </p:pic>
    </p:spTree>
    <p:extLst>
      <p:ext uri="{BB962C8B-B14F-4D97-AF65-F5344CB8AC3E}">
        <p14:creationId xmlns:p14="http://schemas.microsoft.com/office/powerpoint/2010/main" val="3077969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3352" y="2348880"/>
            <a:ext cx="4629150" cy="2209800"/>
          </a:xfrm>
          <a:prstGeom prst="rect">
            <a:avLst/>
          </a:prstGeom>
        </p:spPr>
      </p:pic>
      <p:pic>
        <p:nvPicPr>
          <p:cNvPr id="3" name="図 2"/>
          <p:cNvPicPr>
            <a:picLocks noChangeAspect="1"/>
          </p:cNvPicPr>
          <p:nvPr/>
        </p:nvPicPr>
        <p:blipFill>
          <a:blip r:embed="rId3"/>
          <a:stretch>
            <a:fillRect/>
          </a:stretch>
        </p:blipFill>
        <p:spPr>
          <a:xfrm>
            <a:off x="4818962" y="1545568"/>
            <a:ext cx="7343255" cy="3816424"/>
          </a:xfrm>
          <a:prstGeom prst="rect">
            <a:avLst/>
          </a:prstGeom>
        </p:spPr>
      </p:pic>
    </p:spTree>
    <p:extLst>
      <p:ext uri="{BB962C8B-B14F-4D97-AF65-F5344CB8AC3E}">
        <p14:creationId xmlns:p14="http://schemas.microsoft.com/office/powerpoint/2010/main" val="3619423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アジェンダ</a:t>
            </a:r>
            <a:endParaRPr kumimoji="1" lang="ja-JP" altLang="en-US" dirty="0"/>
          </a:p>
        </p:txBody>
      </p:sp>
      <p:sp>
        <p:nvSpPr>
          <p:cNvPr id="3" name="コンテンツ プレースホルダー 2"/>
          <p:cNvSpPr>
            <a:spLocks noGrp="1"/>
          </p:cNvSpPr>
          <p:nvPr>
            <p:ph idx="1"/>
          </p:nvPr>
        </p:nvSpPr>
        <p:spPr>
          <a:xfrm>
            <a:off x="623392" y="1600201"/>
            <a:ext cx="10972800" cy="4925143"/>
          </a:xfrm>
        </p:spPr>
        <p:txBody>
          <a:bodyPr>
            <a:normAutofit lnSpcReduction="10000"/>
          </a:bodyPr>
          <a:lstStyle/>
          <a:p>
            <a:r>
              <a:rPr lang="ja-JP" altLang="en-US" dirty="0"/>
              <a:t>作業前</a:t>
            </a:r>
            <a:r>
              <a:rPr lang="ja-JP" altLang="en-US" dirty="0" smtClean="0"/>
              <a:t>の準備</a:t>
            </a:r>
            <a:endParaRPr lang="en-US" altLang="ja-JP" dirty="0" smtClean="0"/>
          </a:p>
          <a:p>
            <a:r>
              <a:rPr kumimoji="1" lang="ja-JP" altLang="en-US" dirty="0"/>
              <a:t>ゲーム</a:t>
            </a:r>
            <a:r>
              <a:rPr kumimoji="1" lang="ja-JP" altLang="en-US" dirty="0" smtClean="0"/>
              <a:t>の設計を考えよう</a:t>
            </a:r>
            <a:endParaRPr kumimoji="1" lang="en-US" altLang="ja-JP" dirty="0" smtClean="0"/>
          </a:p>
          <a:p>
            <a:r>
              <a:rPr lang="ja-JP" altLang="en-US" dirty="0" smtClean="0"/>
              <a:t>プロジェクトとシーンを作成しよう</a:t>
            </a:r>
            <a:endParaRPr lang="en-US" altLang="ja-JP" dirty="0" smtClean="0"/>
          </a:p>
          <a:p>
            <a:r>
              <a:rPr lang="en-US" altLang="ja-JP" dirty="0" smtClean="0"/>
              <a:t>Terrain</a:t>
            </a:r>
            <a:r>
              <a:rPr lang="ja-JP" altLang="en-US" dirty="0" smtClean="0"/>
              <a:t>を使って地形を作ろう</a:t>
            </a:r>
            <a:endParaRPr lang="en-US" altLang="ja-JP" dirty="0" smtClean="0"/>
          </a:p>
          <a:p>
            <a:r>
              <a:rPr lang="en-US" altLang="ja-JP" dirty="0" smtClean="0"/>
              <a:t>Physics</a:t>
            </a:r>
            <a:r>
              <a:rPr lang="ja-JP" altLang="en-US" dirty="0" smtClean="0"/>
              <a:t>を使ってイガグリを飛ばそう</a:t>
            </a:r>
            <a:endParaRPr lang="en-US" altLang="ja-JP" dirty="0" smtClean="0"/>
          </a:p>
          <a:p>
            <a:r>
              <a:rPr lang="ja-JP" altLang="en-US" dirty="0">
                <a:solidFill>
                  <a:srgbClr val="FF0000"/>
                </a:solidFill>
              </a:rPr>
              <a:t>パーティクル</a:t>
            </a:r>
            <a:r>
              <a:rPr lang="ja-JP" altLang="en-US" dirty="0" smtClean="0">
                <a:solidFill>
                  <a:srgbClr val="FF0000"/>
                </a:solidFill>
              </a:rPr>
              <a:t>を使ってエフェクトを表示しよう</a:t>
            </a:r>
            <a:endParaRPr lang="en-US" altLang="ja-JP" dirty="0" smtClean="0">
              <a:solidFill>
                <a:srgbClr val="FF0000"/>
              </a:solidFill>
            </a:endParaRPr>
          </a:p>
          <a:p>
            <a:r>
              <a:rPr lang="ja-JP" altLang="en-US" dirty="0"/>
              <a:t>イガグリ</a:t>
            </a:r>
            <a:r>
              <a:rPr lang="ja-JP" altLang="en-US" dirty="0" smtClean="0"/>
              <a:t>を生産する工場を作ろう</a:t>
            </a:r>
            <a:endParaRPr lang="en-US" altLang="ja-JP" dirty="0" smtClean="0"/>
          </a:p>
          <a:p>
            <a:r>
              <a:rPr lang="ja-JP" altLang="en-US" dirty="0" smtClean="0"/>
              <a:t>スマート</a:t>
            </a:r>
            <a:r>
              <a:rPr lang="ja-JP" altLang="en-US" dirty="0"/>
              <a:t>フォン</a:t>
            </a:r>
            <a:r>
              <a:rPr lang="ja-JP" altLang="en-US" dirty="0" smtClean="0"/>
              <a:t>で動かしてみよう</a:t>
            </a:r>
            <a:endParaRPr lang="ja-JP" altLang="en-US" dirty="0"/>
          </a:p>
          <a:p>
            <a:r>
              <a:rPr lang="ja-JP" altLang="en-US" dirty="0" smtClean="0"/>
              <a:t>本日のワークの提出</a:t>
            </a:r>
            <a:endParaRPr lang="en-US" altLang="ja-JP" dirty="0" smtClean="0"/>
          </a:p>
        </p:txBody>
      </p:sp>
      <p:pic>
        <p:nvPicPr>
          <p:cNvPr id="4" name="図 3"/>
          <p:cNvPicPr>
            <a:picLocks noChangeAspect="1"/>
          </p:cNvPicPr>
          <p:nvPr/>
        </p:nvPicPr>
        <p:blipFill>
          <a:blip r:embed="rId2"/>
          <a:stretch>
            <a:fillRect/>
          </a:stretch>
        </p:blipFill>
        <p:spPr>
          <a:xfrm>
            <a:off x="6600056" y="3271790"/>
            <a:ext cx="5591944" cy="968745"/>
          </a:xfrm>
          <a:prstGeom prst="rect">
            <a:avLst/>
          </a:prstGeom>
        </p:spPr>
      </p:pic>
    </p:spTree>
    <p:extLst>
      <p:ext uri="{BB962C8B-B14F-4D97-AF65-F5344CB8AC3E}">
        <p14:creationId xmlns:p14="http://schemas.microsoft.com/office/powerpoint/2010/main" val="2786482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本日の内容</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3D</a:t>
            </a:r>
            <a:r>
              <a:rPr lang="ja-JP" altLang="en-US" dirty="0" smtClean="0"/>
              <a:t>のゲーム空間の作り方とエフェクトの作り方を学びましょう！</a:t>
            </a:r>
            <a:endParaRPr kumimoji="1" lang="ja-JP" altLang="en-US" dirty="0"/>
          </a:p>
        </p:txBody>
      </p:sp>
    </p:spTree>
    <p:extLst>
      <p:ext uri="{BB962C8B-B14F-4D97-AF65-F5344CB8AC3E}">
        <p14:creationId xmlns:p14="http://schemas.microsoft.com/office/powerpoint/2010/main" val="605182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パーティクル</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粒子を大量に表示して、各粒子の動き・色・大きさを制御する</a:t>
            </a:r>
            <a:endParaRPr kumimoji="1" lang="ja-JP" altLang="en-US" dirty="0"/>
          </a:p>
        </p:txBody>
      </p:sp>
      <p:pic>
        <p:nvPicPr>
          <p:cNvPr id="4" name="図 3"/>
          <p:cNvPicPr>
            <a:picLocks noChangeAspect="1"/>
          </p:cNvPicPr>
          <p:nvPr/>
        </p:nvPicPr>
        <p:blipFill>
          <a:blip r:embed="rId2"/>
          <a:stretch>
            <a:fillRect/>
          </a:stretch>
        </p:blipFill>
        <p:spPr>
          <a:xfrm>
            <a:off x="2783632" y="2597772"/>
            <a:ext cx="5932541" cy="3528392"/>
          </a:xfrm>
          <a:prstGeom prst="rect">
            <a:avLst/>
          </a:prstGeom>
        </p:spPr>
      </p:pic>
    </p:spTree>
    <p:extLst>
      <p:ext uri="{BB962C8B-B14F-4D97-AF65-F5344CB8AC3E}">
        <p14:creationId xmlns:p14="http://schemas.microsoft.com/office/powerpoint/2010/main" val="2413409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719387" y="9262"/>
            <a:ext cx="6911341" cy="6804113"/>
          </a:xfrm>
          <a:prstGeom prst="rect">
            <a:avLst/>
          </a:prstGeom>
        </p:spPr>
      </p:pic>
    </p:spTree>
    <p:extLst>
      <p:ext uri="{BB962C8B-B14F-4D97-AF65-F5344CB8AC3E}">
        <p14:creationId xmlns:p14="http://schemas.microsoft.com/office/powerpoint/2010/main" val="101270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弾けるエフェクトを表示する</a:t>
            </a:r>
            <a:endParaRPr kumimoji="1" lang="ja-JP" altLang="en-US" dirty="0"/>
          </a:p>
        </p:txBody>
      </p:sp>
      <p:pic>
        <p:nvPicPr>
          <p:cNvPr id="3" name="図 2"/>
          <p:cNvPicPr>
            <a:picLocks noChangeAspect="1"/>
          </p:cNvPicPr>
          <p:nvPr/>
        </p:nvPicPr>
        <p:blipFill>
          <a:blip r:embed="rId2"/>
          <a:stretch>
            <a:fillRect/>
          </a:stretch>
        </p:blipFill>
        <p:spPr>
          <a:xfrm>
            <a:off x="788130" y="4149080"/>
            <a:ext cx="10341936" cy="2304256"/>
          </a:xfrm>
          <a:prstGeom prst="rect">
            <a:avLst/>
          </a:prstGeom>
        </p:spPr>
      </p:pic>
      <p:pic>
        <p:nvPicPr>
          <p:cNvPr id="4" name="図 3"/>
          <p:cNvPicPr>
            <a:picLocks noChangeAspect="1"/>
          </p:cNvPicPr>
          <p:nvPr/>
        </p:nvPicPr>
        <p:blipFill>
          <a:blip r:embed="rId3"/>
          <a:stretch>
            <a:fillRect/>
          </a:stretch>
        </p:blipFill>
        <p:spPr>
          <a:xfrm>
            <a:off x="1199456" y="1268760"/>
            <a:ext cx="9284239" cy="2452938"/>
          </a:xfrm>
          <a:prstGeom prst="rect">
            <a:avLst/>
          </a:prstGeom>
        </p:spPr>
      </p:pic>
    </p:spTree>
    <p:extLst>
      <p:ext uri="{BB962C8B-B14F-4D97-AF65-F5344CB8AC3E}">
        <p14:creationId xmlns:p14="http://schemas.microsoft.com/office/powerpoint/2010/main" val="49248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ja-JP" altLang="en-US" dirty="0" smtClean="0"/>
              <a:t>イガグリに</a:t>
            </a:r>
            <a:r>
              <a:rPr kumimoji="1" lang="en-US" altLang="ja-JP" dirty="0" err="1" smtClean="0"/>
              <a:t>ParticleSystem</a:t>
            </a:r>
            <a:r>
              <a:rPr kumimoji="1" lang="ja-JP" altLang="en-US" dirty="0" smtClean="0"/>
              <a:t>コンポーネントをアタッチ</a:t>
            </a:r>
            <a:endParaRPr kumimoji="1" lang="ja-JP" altLang="en-US" dirty="0"/>
          </a:p>
        </p:txBody>
      </p:sp>
      <p:pic>
        <p:nvPicPr>
          <p:cNvPr id="5" name="図 4"/>
          <p:cNvPicPr>
            <a:picLocks noChangeAspect="1"/>
          </p:cNvPicPr>
          <p:nvPr/>
        </p:nvPicPr>
        <p:blipFill>
          <a:blip r:embed="rId2"/>
          <a:stretch>
            <a:fillRect/>
          </a:stretch>
        </p:blipFill>
        <p:spPr>
          <a:xfrm>
            <a:off x="726116" y="1196752"/>
            <a:ext cx="10772046" cy="5305367"/>
          </a:xfrm>
          <a:prstGeom prst="rect">
            <a:avLst/>
          </a:prstGeom>
        </p:spPr>
      </p:pic>
      <p:pic>
        <p:nvPicPr>
          <p:cNvPr id="6" name="図 5"/>
          <p:cNvPicPr>
            <a:picLocks noChangeAspect="1"/>
          </p:cNvPicPr>
          <p:nvPr/>
        </p:nvPicPr>
        <p:blipFill>
          <a:blip r:embed="rId3"/>
          <a:stretch>
            <a:fillRect/>
          </a:stretch>
        </p:blipFill>
        <p:spPr>
          <a:xfrm>
            <a:off x="263352" y="4869160"/>
            <a:ext cx="2786956" cy="1944216"/>
          </a:xfrm>
          <a:prstGeom prst="rect">
            <a:avLst/>
          </a:prstGeom>
        </p:spPr>
      </p:pic>
    </p:spTree>
    <p:extLst>
      <p:ext uri="{BB962C8B-B14F-4D97-AF65-F5344CB8AC3E}">
        <p14:creationId xmlns:p14="http://schemas.microsoft.com/office/powerpoint/2010/main" val="615356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パーティクルにマテリアルを設定する</a:t>
            </a:r>
            <a:endParaRPr kumimoji="1" lang="ja-JP" altLang="en-US" dirty="0"/>
          </a:p>
        </p:txBody>
      </p:sp>
      <p:pic>
        <p:nvPicPr>
          <p:cNvPr id="3" name="図 2"/>
          <p:cNvPicPr>
            <a:picLocks noChangeAspect="1"/>
          </p:cNvPicPr>
          <p:nvPr/>
        </p:nvPicPr>
        <p:blipFill>
          <a:blip r:embed="rId2"/>
          <a:stretch>
            <a:fillRect/>
          </a:stretch>
        </p:blipFill>
        <p:spPr>
          <a:xfrm>
            <a:off x="150146" y="1484783"/>
            <a:ext cx="9196803" cy="4351933"/>
          </a:xfrm>
          <a:prstGeom prst="rect">
            <a:avLst/>
          </a:prstGeom>
        </p:spPr>
      </p:pic>
      <p:pic>
        <p:nvPicPr>
          <p:cNvPr id="4" name="図 3"/>
          <p:cNvPicPr>
            <a:picLocks noChangeAspect="1"/>
          </p:cNvPicPr>
          <p:nvPr/>
        </p:nvPicPr>
        <p:blipFill>
          <a:blip r:embed="rId3"/>
          <a:stretch>
            <a:fillRect/>
          </a:stretch>
        </p:blipFill>
        <p:spPr>
          <a:xfrm>
            <a:off x="9346949" y="1978512"/>
            <a:ext cx="2845051" cy="3168352"/>
          </a:xfrm>
          <a:prstGeom prst="rect">
            <a:avLst/>
          </a:prstGeom>
        </p:spPr>
      </p:pic>
      <p:pic>
        <p:nvPicPr>
          <p:cNvPr id="5" name="図 4"/>
          <p:cNvPicPr>
            <a:picLocks noChangeAspect="1"/>
          </p:cNvPicPr>
          <p:nvPr/>
        </p:nvPicPr>
        <p:blipFill>
          <a:blip r:embed="rId4"/>
          <a:stretch>
            <a:fillRect/>
          </a:stretch>
        </p:blipFill>
        <p:spPr>
          <a:xfrm>
            <a:off x="9346035" y="5214009"/>
            <a:ext cx="2845965" cy="1643991"/>
          </a:xfrm>
          <a:prstGeom prst="rect">
            <a:avLst/>
          </a:prstGeom>
        </p:spPr>
      </p:pic>
      <p:sp>
        <p:nvSpPr>
          <p:cNvPr id="6" name="正方形/長方形 5"/>
          <p:cNvSpPr/>
          <p:nvPr/>
        </p:nvSpPr>
        <p:spPr>
          <a:xfrm>
            <a:off x="11343356" y="1844824"/>
            <a:ext cx="848644" cy="2664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972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Particle</a:t>
            </a:r>
            <a:r>
              <a:rPr kumimoji="1" lang="ja-JP" altLang="en-US" dirty="0" smtClean="0"/>
              <a:t>のパラメータを調整して</a:t>
            </a:r>
            <a:r>
              <a:rPr kumimoji="1" lang="en-US" altLang="ja-JP" dirty="0" smtClean="0"/>
              <a:t/>
            </a:r>
            <a:br>
              <a:rPr kumimoji="1" lang="en-US" altLang="ja-JP" dirty="0" smtClean="0"/>
            </a:br>
            <a:r>
              <a:rPr kumimoji="1" lang="ja-JP" altLang="en-US" dirty="0" smtClean="0"/>
              <a:t>弾けるエフェクトを作成する</a:t>
            </a:r>
            <a:endParaRPr kumimoji="1" lang="ja-JP" altLang="en-US" dirty="0"/>
          </a:p>
        </p:txBody>
      </p:sp>
      <p:pic>
        <p:nvPicPr>
          <p:cNvPr id="3" name="図 2"/>
          <p:cNvPicPr>
            <a:picLocks noChangeAspect="1"/>
          </p:cNvPicPr>
          <p:nvPr/>
        </p:nvPicPr>
        <p:blipFill>
          <a:blip r:embed="rId2"/>
          <a:stretch>
            <a:fillRect/>
          </a:stretch>
        </p:blipFill>
        <p:spPr>
          <a:xfrm>
            <a:off x="0" y="1417638"/>
            <a:ext cx="12192000" cy="4726414"/>
          </a:xfrm>
          <a:prstGeom prst="rect">
            <a:avLst/>
          </a:prstGeom>
        </p:spPr>
      </p:pic>
    </p:spTree>
    <p:extLst>
      <p:ext uri="{BB962C8B-B14F-4D97-AF65-F5344CB8AC3E}">
        <p14:creationId xmlns:p14="http://schemas.microsoft.com/office/powerpoint/2010/main" val="132647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423592" y="64942"/>
            <a:ext cx="7507423" cy="2583474"/>
          </a:xfrm>
          <a:prstGeom prst="rect">
            <a:avLst/>
          </a:prstGeom>
        </p:spPr>
      </p:pic>
      <p:pic>
        <p:nvPicPr>
          <p:cNvPr id="3" name="図 2"/>
          <p:cNvPicPr>
            <a:picLocks noChangeAspect="1"/>
          </p:cNvPicPr>
          <p:nvPr/>
        </p:nvPicPr>
        <p:blipFill>
          <a:blip r:embed="rId3"/>
          <a:stretch>
            <a:fillRect/>
          </a:stretch>
        </p:blipFill>
        <p:spPr>
          <a:xfrm>
            <a:off x="1384987" y="2648416"/>
            <a:ext cx="9669383" cy="4209584"/>
          </a:xfrm>
          <a:prstGeom prst="rect">
            <a:avLst/>
          </a:prstGeom>
        </p:spPr>
      </p:pic>
    </p:spTree>
    <p:extLst>
      <p:ext uri="{BB962C8B-B14F-4D97-AF65-F5344CB8AC3E}">
        <p14:creationId xmlns:p14="http://schemas.microsoft.com/office/powerpoint/2010/main" val="212350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487488" y="1628800"/>
            <a:ext cx="9700208" cy="4680520"/>
          </a:xfrm>
          <a:prstGeom prst="rect">
            <a:avLst/>
          </a:prstGeom>
        </p:spPr>
      </p:pic>
      <p:sp>
        <p:nvSpPr>
          <p:cNvPr id="5" name="タイトル 4"/>
          <p:cNvSpPr>
            <a:spLocks noGrp="1"/>
          </p:cNvSpPr>
          <p:nvPr>
            <p:ph type="title"/>
          </p:nvPr>
        </p:nvSpPr>
        <p:spPr/>
        <p:txBody>
          <a:bodyPr>
            <a:normAutofit/>
          </a:bodyPr>
          <a:lstStyle/>
          <a:p>
            <a:r>
              <a:rPr kumimoji="1" lang="ja-JP" altLang="en-US" dirty="0" smtClean="0"/>
              <a:t>パーティクルが消えるまでの時間が長いので調整</a:t>
            </a:r>
            <a:endParaRPr kumimoji="1" lang="ja-JP" altLang="en-US" dirty="0"/>
          </a:p>
        </p:txBody>
      </p:sp>
    </p:spTree>
    <p:extLst>
      <p:ext uri="{BB962C8B-B14F-4D97-AF65-F5344CB8AC3E}">
        <p14:creationId xmlns:p14="http://schemas.microsoft.com/office/powerpoint/2010/main" val="2521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7327" y="1340768"/>
            <a:ext cx="12022387" cy="5112568"/>
          </a:xfrm>
          <a:prstGeom prst="rect">
            <a:avLst/>
          </a:prstGeom>
        </p:spPr>
      </p:pic>
      <p:sp>
        <p:nvSpPr>
          <p:cNvPr id="3" name="タイトル 2"/>
          <p:cNvSpPr>
            <a:spLocks noGrp="1"/>
          </p:cNvSpPr>
          <p:nvPr>
            <p:ph type="title"/>
          </p:nvPr>
        </p:nvSpPr>
        <p:spPr/>
        <p:txBody>
          <a:bodyPr/>
          <a:lstStyle/>
          <a:p>
            <a:r>
              <a:rPr lang="ja-JP" altLang="en-US" dirty="0"/>
              <a:t>スムーズ</a:t>
            </a:r>
            <a:r>
              <a:rPr lang="ja-JP" altLang="en-US" dirty="0" smtClean="0"/>
              <a:t>に消す</a:t>
            </a:r>
            <a:endParaRPr kumimoji="1" lang="ja-JP" altLang="en-US" dirty="0"/>
          </a:p>
        </p:txBody>
      </p:sp>
    </p:spTree>
    <p:extLst>
      <p:ext uri="{BB962C8B-B14F-4D97-AF65-F5344CB8AC3E}">
        <p14:creationId xmlns:p14="http://schemas.microsoft.com/office/powerpoint/2010/main" val="1311546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 y="548680"/>
            <a:ext cx="12178755" cy="5688632"/>
          </a:xfrm>
          <a:prstGeom prst="rect">
            <a:avLst/>
          </a:prstGeom>
        </p:spPr>
      </p:pic>
    </p:spTree>
    <p:extLst>
      <p:ext uri="{BB962C8B-B14F-4D97-AF65-F5344CB8AC3E}">
        <p14:creationId xmlns:p14="http://schemas.microsoft.com/office/powerpoint/2010/main" val="3886763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アジェンダ</a:t>
            </a:r>
            <a:endParaRPr kumimoji="1" lang="ja-JP" altLang="en-US" dirty="0"/>
          </a:p>
        </p:txBody>
      </p:sp>
      <p:sp>
        <p:nvSpPr>
          <p:cNvPr id="3" name="コンテンツ プレースホルダー 2"/>
          <p:cNvSpPr>
            <a:spLocks noGrp="1"/>
          </p:cNvSpPr>
          <p:nvPr>
            <p:ph idx="1"/>
          </p:nvPr>
        </p:nvSpPr>
        <p:spPr>
          <a:xfrm>
            <a:off x="623392" y="1600201"/>
            <a:ext cx="10972800" cy="4925143"/>
          </a:xfrm>
        </p:spPr>
        <p:txBody>
          <a:bodyPr>
            <a:normAutofit lnSpcReduction="10000"/>
          </a:bodyPr>
          <a:lstStyle/>
          <a:p>
            <a:r>
              <a:rPr lang="ja-JP" altLang="en-US" dirty="0"/>
              <a:t>作業前</a:t>
            </a:r>
            <a:r>
              <a:rPr lang="ja-JP" altLang="en-US" dirty="0" smtClean="0"/>
              <a:t>の準備</a:t>
            </a:r>
            <a:endParaRPr lang="en-US" altLang="ja-JP" dirty="0" smtClean="0"/>
          </a:p>
          <a:p>
            <a:r>
              <a:rPr kumimoji="1" lang="ja-JP" altLang="en-US" dirty="0">
                <a:solidFill>
                  <a:schemeClr val="bg1">
                    <a:lumMod val="65000"/>
                  </a:schemeClr>
                </a:solidFill>
              </a:rPr>
              <a:t>ゲーム</a:t>
            </a:r>
            <a:r>
              <a:rPr kumimoji="1" lang="ja-JP" altLang="en-US" dirty="0" smtClean="0">
                <a:solidFill>
                  <a:schemeClr val="bg1">
                    <a:lumMod val="65000"/>
                  </a:schemeClr>
                </a:solidFill>
              </a:rPr>
              <a:t>の設計を考えよう</a:t>
            </a:r>
            <a:endParaRPr kumimoji="1" lang="en-US" altLang="ja-JP" dirty="0" smtClean="0">
              <a:solidFill>
                <a:schemeClr val="bg1">
                  <a:lumMod val="65000"/>
                </a:schemeClr>
              </a:solidFill>
            </a:endParaRPr>
          </a:p>
          <a:p>
            <a:r>
              <a:rPr lang="ja-JP" altLang="en-US" dirty="0" smtClean="0">
                <a:solidFill>
                  <a:schemeClr val="bg1">
                    <a:lumMod val="65000"/>
                  </a:schemeClr>
                </a:solidFill>
              </a:rPr>
              <a:t>プロジェクトとシーンを作成しよう</a:t>
            </a:r>
            <a:endParaRPr lang="en-US" altLang="ja-JP" dirty="0" smtClean="0">
              <a:solidFill>
                <a:schemeClr val="bg1">
                  <a:lumMod val="65000"/>
                </a:schemeClr>
              </a:solidFill>
            </a:endParaRPr>
          </a:p>
          <a:p>
            <a:r>
              <a:rPr lang="en-US" altLang="ja-JP" dirty="0" smtClean="0">
                <a:solidFill>
                  <a:schemeClr val="bg1">
                    <a:lumMod val="65000"/>
                  </a:schemeClr>
                </a:solidFill>
              </a:rPr>
              <a:t>Terrain</a:t>
            </a:r>
            <a:r>
              <a:rPr lang="ja-JP" altLang="en-US" dirty="0" smtClean="0">
                <a:solidFill>
                  <a:schemeClr val="bg1">
                    <a:lumMod val="65000"/>
                  </a:schemeClr>
                </a:solidFill>
              </a:rPr>
              <a:t>を使って地形を作ろう</a:t>
            </a:r>
            <a:endParaRPr lang="en-US" altLang="ja-JP" dirty="0" smtClean="0">
              <a:solidFill>
                <a:schemeClr val="bg1">
                  <a:lumMod val="65000"/>
                </a:schemeClr>
              </a:solidFill>
            </a:endParaRPr>
          </a:p>
          <a:p>
            <a:r>
              <a:rPr lang="en-US" altLang="ja-JP" dirty="0" smtClean="0"/>
              <a:t>Physics</a:t>
            </a:r>
            <a:r>
              <a:rPr lang="ja-JP" altLang="en-US" dirty="0" smtClean="0"/>
              <a:t>を使ってイガグリを飛ばそう</a:t>
            </a:r>
            <a:endParaRPr lang="en-US" altLang="ja-JP" dirty="0" smtClean="0"/>
          </a:p>
          <a:p>
            <a:r>
              <a:rPr lang="ja-JP" altLang="en-US" dirty="0"/>
              <a:t>パーティクル</a:t>
            </a:r>
            <a:r>
              <a:rPr lang="ja-JP" altLang="en-US" dirty="0" smtClean="0"/>
              <a:t>を使ってエフェクトを表示しよう</a:t>
            </a:r>
            <a:endParaRPr lang="en-US" altLang="ja-JP" dirty="0" smtClean="0"/>
          </a:p>
          <a:p>
            <a:r>
              <a:rPr lang="ja-JP" altLang="en-US" dirty="0"/>
              <a:t>イガグリ</a:t>
            </a:r>
            <a:r>
              <a:rPr lang="ja-JP" altLang="en-US" dirty="0" smtClean="0"/>
              <a:t>を生産する工場を作ろう</a:t>
            </a:r>
            <a:endParaRPr lang="en-US" altLang="ja-JP" dirty="0" smtClean="0"/>
          </a:p>
          <a:p>
            <a:r>
              <a:rPr lang="ja-JP" altLang="en-US" dirty="0" smtClean="0"/>
              <a:t>スマート</a:t>
            </a:r>
            <a:r>
              <a:rPr lang="ja-JP" altLang="en-US" dirty="0"/>
              <a:t>フォン</a:t>
            </a:r>
            <a:r>
              <a:rPr lang="ja-JP" altLang="en-US" dirty="0" smtClean="0"/>
              <a:t>で動かしてみよう</a:t>
            </a:r>
            <a:endParaRPr lang="ja-JP" altLang="en-US" dirty="0"/>
          </a:p>
          <a:p>
            <a:r>
              <a:rPr lang="ja-JP" altLang="en-US" dirty="0" smtClean="0"/>
              <a:t>本日のワークの提出</a:t>
            </a:r>
            <a:endParaRPr lang="en-US" altLang="ja-JP" dirty="0" smtClean="0"/>
          </a:p>
        </p:txBody>
      </p:sp>
    </p:spTree>
    <p:extLst>
      <p:ext uri="{BB962C8B-B14F-4D97-AF65-F5344CB8AC3E}">
        <p14:creationId xmlns:p14="http://schemas.microsoft.com/office/powerpoint/2010/main" val="758652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的との当たりを検知してパーティクルを再生する</a:t>
            </a:r>
            <a:endParaRPr kumimoji="1" lang="ja-JP" altLang="en-US" dirty="0"/>
          </a:p>
        </p:txBody>
      </p:sp>
      <p:pic>
        <p:nvPicPr>
          <p:cNvPr id="4" name="図 3"/>
          <p:cNvPicPr>
            <a:picLocks noChangeAspect="1"/>
          </p:cNvPicPr>
          <p:nvPr/>
        </p:nvPicPr>
        <p:blipFill>
          <a:blip r:embed="rId2"/>
          <a:stretch>
            <a:fillRect/>
          </a:stretch>
        </p:blipFill>
        <p:spPr>
          <a:xfrm>
            <a:off x="119336" y="1340768"/>
            <a:ext cx="6291260" cy="5184576"/>
          </a:xfrm>
          <a:prstGeom prst="rect">
            <a:avLst/>
          </a:prstGeom>
        </p:spPr>
      </p:pic>
      <p:pic>
        <p:nvPicPr>
          <p:cNvPr id="5" name="図 4"/>
          <p:cNvPicPr>
            <a:picLocks noChangeAspect="1"/>
          </p:cNvPicPr>
          <p:nvPr/>
        </p:nvPicPr>
        <p:blipFill>
          <a:blip r:embed="rId3"/>
          <a:stretch>
            <a:fillRect/>
          </a:stretch>
        </p:blipFill>
        <p:spPr>
          <a:xfrm>
            <a:off x="6456040" y="4077072"/>
            <a:ext cx="5627381" cy="2262758"/>
          </a:xfrm>
          <a:prstGeom prst="rect">
            <a:avLst/>
          </a:prstGeom>
        </p:spPr>
      </p:pic>
    </p:spTree>
    <p:extLst>
      <p:ext uri="{BB962C8B-B14F-4D97-AF65-F5344CB8AC3E}">
        <p14:creationId xmlns:p14="http://schemas.microsoft.com/office/powerpoint/2010/main" val="2485181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アジェンダ</a:t>
            </a:r>
            <a:endParaRPr kumimoji="1" lang="ja-JP" altLang="en-US" dirty="0"/>
          </a:p>
        </p:txBody>
      </p:sp>
      <p:sp>
        <p:nvSpPr>
          <p:cNvPr id="3" name="コンテンツ プレースホルダー 2"/>
          <p:cNvSpPr>
            <a:spLocks noGrp="1"/>
          </p:cNvSpPr>
          <p:nvPr>
            <p:ph idx="1"/>
          </p:nvPr>
        </p:nvSpPr>
        <p:spPr>
          <a:xfrm>
            <a:off x="623392" y="1600201"/>
            <a:ext cx="10972800" cy="4925143"/>
          </a:xfrm>
        </p:spPr>
        <p:txBody>
          <a:bodyPr>
            <a:normAutofit lnSpcReduction="10000"/>
          </a:bodyPr>
          <a:lstStyle/>
          <a:p>
            <a:r>
              <a:rPr lang="ja-JP" altLang="en-US" dirty="0"/>
              <a:t>作業前</a:t>
            </a:r>
            <a:r>
              <a:rPr lang="ja-JP" altLang="en-US" dirty="0" smtClean="0"/>
              <a:t>の準備</a:t>
            </a:r>
            <a:endParaRPr lang="en-US" altLang="ja-JP" dirty="0" smtClean="0"/>
          </a:p>
          <a:p>
            <a:r>
              <a:rPr kumimoji="1" lang="ja-JP" altLang="en-US" dirty="0"/>
              <a:t>ゲーム</a:t>
            </a:r>
            <a:r>
              <a:rPr kumimoji="1" lang="ja-JP" altLang="en-US" dirty="0" smtClean="0"/>
              <a:t>の設計を考えよう</a:t>
            </a:r>
            <a:endParaRPr kumimoji="1" lang="en-US" altLang="ja-JP" dirty="0" smtClean="0"/>
          </a:p>
          <a:p>
            <a:r>
              <a:rPr lang="ja-JP" altLang="en-US" dirty="0" smtClean="0"/>
              <a:t>プロジェクトとシーンを作成しよう</a:t>
            </a:r>
            <a:endParaRPr lang="en-US" altLang="ja-JP" dirty="0" smtClean="0"/>
          </a:p>
          <a:p>
            <a:r>
              <a:rPr lang="en-US" altLang="ja-JP" dirty="0" smtClean="0"/>
              <a:t>Terrain</a:t>
            </a:r>
            <a:r>
              <a:rPr lang="ja-JP" altLang="en-US" dirty="0" smtClean="0"/>
              <a:t>を使って地形を作ろう</a:t>
            </a:r>
            <a:endParaRPr lang="en-US" altLang="ja-JP" dirty="0" smtClean="0"/>
          </a:p>
          <a:p>
            <a:r>
              <a:rPr lang="en-US" altLang="ja-JP" dirty="0" smtClean="0"/>
              <a:t>Physics</a:t>
            </a:r>
            <a:r>
              <a:rPr lang="ja-JP" altLang="en-US" dirty="0" smtClean="0"/>
              <a:t>を使ってイガグリを飛ばそう</a:t>
            </a:r>
            <a:endParaRPr lang="en-US" altLang="ja-JP" dirty="0" smtClean="0"/>
          </a:p>
          <a:p>
            <a:r>
              <a:rPr lang="ja-JP" altLang="en-US" dirty="0"/>
              <a:t>パーティクル</a:t>
            </a:r>
            <a:r>
              <a:rPr lang="ja-JP" altLang="en-US" dirty="0" smtClean="0"/>
              <a:t>を使ってエフェクトを表示しよう</a:t>
            </a:r>
            <a:endParaRPr lang="en-US" altLang="ja-JP" dirty="0" smtClean="0"/>
          </a:p>
          <a:p>
            <a:r>
              <a:rPr lang="ja-JP" altLang="en-US" dirty="0">
                <a:solidFill>
                  <a:srgbClr val="FF0000"/>
                </a:solidFill>
              </a:rPr>
              <a:t>イガグリ</a:t>
            </a:r>
            <a:r>
              <a:rPr lang="ja-JP" altLang="en-US" dirty="0" smtClean="0">
                <a:solidFill>
                  <a:srgbClr val="FF0000"/>
                </a:solidFill>
              </a:rPr>
              <a:t>を生産する工場を作ろう</a:t>
            </a:r>
            <a:endParaRPr lang="en-US" altLang="ja-JP" dirty="0" smtClean="0">
              <a:solidFill>
                <a:srgbClr val="FF0000"/>
              </a:solidFill>
            </a:endParaRPr>
          </a:p>
          <a:p>
            <a:r>
              <a:rPr lang="ja-JP" altLang="en-US" dirty="0" smtClean="0"/>
              <a:t>スマート</a:t>
            </a:r>
            <a:r>
              <a:rPr lang="ja-JP" altLang="en-US" dirty="0"/>
              <a:t>フォン</a:t>
            </a:r>
            <a:r>
              <a:rPr lang="ja-JP" altLang="en-US" dirty="0" smtClean="0"/>
              <a:t>で動かしてみよう</a:t>
            </a:r>
            <a:endParaRPr lang="ja-JP" altLang="en-US" dirty="0"/>
          </a:p>
          <a:p>
            <a:r>
              <a:rPr lang="ja-JP" altLang="en-US" dirty="0" smtClean="0"/>
              <a:t>本日のワークの提出</a:t>
            </a:r>
            <a:endParaRPr lang="en-US" altLang="ja-JP" dirty="0" smtClean="0"/>
          </a:p>
        </p:txBody>
      </p:sp>
      <p:pic>
        <p:nvPicPr>
          <p:cNvPr id="4" name="図 3"/>
          <p:cNvPicPr>
            <a:picLocks noChangeAspect="1"/>
          </p:cNvPicPr>
          <p:nvPr/>
        </p:nvPicPr>
        <p:blipFill>
          <a:blip r:embed="rId2"/>
          <a:stretch>
            <a:fillRect/>
          </a:stretch>
        </p:blipFill>
        <p:spPr>
          <a:xfrm>
            <a:off x="6240016" y="4869160"/>
            <a:ext cx="5951984" cy="1039502"/>
          </a:xfrm>
          <a:prstGeom prst="rect">
            <a:avLst/>
          </a:prstGeom>
        </p:spPr>
      </p:pic>
    </p:spTree>
    <p:extLst>
      <p:ext uri="{BB962C8B-B14F-4D97-AF65-F5344CB8AC3E}">
        <p14:creationId xmlns:p14="http://schemas.microsoft.com/office/powerpoint/2010/main" val="1357821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7328" y="1340768"/>
            <a:ext cx="11979856" cy="4176464"/>
          </a:xfrm>
          <a:prstGeom prst="rect">
            <a:avLst/>
          </a:prstGeom>
        </p:spPr>
      </p:pic>
    </p:spTree>
    <p:extLst>
      <p:ext uri="{BB962C8B-B14F-4D97-AF65-F5344CB8AC3E}">
        <p14:creationId xmlns:p14="http://schemas.microsoft.com/office/powerpoint/2010/main" val="1483468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イガグリの</a:t>
            </a:r>
            <a:r>
              <a:rPr kumimoji="1" lang="en-US" altLang="ja-JP" dirty="0" smtClean="0"/>
              <a:t>Prefab(</a:t>
            </a:r>
            <a:r>
              <a:rPr kumimoji="1" lang="ja-JP" altLang="en-US" dirty="0" smtClean="0"/>
              <a:t>設計図</a:t>
            </a:r>
            <a:r>
              <a:rPr kumimoji="1" lang="en-US" altLang="ja-JP" dirty="0" smtClean="0"/>
              <a:t>)</a:t>
            </a:r>
            <a:r>
              <a:rPr kumimoji="1" lang="ja-JP" altLang="en-US" dirty="0" smtClean="0"/>
              <a:t>を作る</a:t>
            </a:r>
            <a:endParaRPr kumimoji="1" lang="ja-JP" altLang="en-US" dirty="0"/>
          </a:p>
        </p:txBody>
      </p:sp>
      <p:pic>
        <p:nvPicPr>
          <p:cNvPr id="3" name="図 2"/>
          <p:cNvPicPr>
            <a:picLocks noChangeAspect="1"/>
          </p:cNvPicPr>
          <p:nvPr/>
        </p:nvPicPr>
        <p:blipFill>
          <a:blip r:embed="rId2"/>
          <a:stretch>
            <a:fillRect/>
          </a:stretch>
        </p:blipFill>
        <p:spPr>
          <a:xfrm>
            <a:off x="767408" y="1196752"/>
            <a:ext cx="11017224" cy="5276377"/>
          </a:xfrm>
          <a:prstGeom prst="rect">
            <a:avLst/>
          </a:prstGeom>
        </p:spPr>
      </p:pic>
    </p:spTree>
    <p:extLst>
      <p:ext uri="{BB962C8B-B14F-4D97-AF65-F5344CB8AC3E}">
        <p14:creationId xmlns:p14="http://schemas.microsoft.com/office/powerpoint/2010/main" val="15363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イガグリのジェネレータスクリプトを作る</a:t>
            </a:r>
            <a:endParaRPr kumimoji="1" lang="ja-JP" altLang="en-US" dirty="0"/>
          </a:p>
        </p:txBody>
      </p:sp>
      <p:pic>
        <p:nvPicPr>
          <p:cNvPr id="3" name="図 2"/>
          <p:cNvPicPr>
            <a:picLocks noChangeAspect="1"/>
          </p:cNvPicPr>
          <p:nvPr/>
        </p:nvPicPr>
        <p:blipFill>
          <a:blip r:embed="rId2"/>
          <a:stretch>
            <a:fillRect/>
          </a:stretch>
        </p:blipFill>
        <p:spPr>
          <a:xfrm>
            <a:off x="1487488" y="1415207"/>
            <a:ext cx="5403083" cy="576064"/>
          </a:xfrm>
          <a:prstGeom prst="rect">
            <a:avLst/>
          </a:prstGeom>
        </p:spPr>
      </p:pic>
      <p:pic>
        <p:nvPicPr>
          <p:cNvPr id="4" name="図 3"/>
          <p:cNvPicPr>
            <a:picLocks noChangeAspect="1"/>
          </p:cNvPicPr>
          <p:nvPr/>
        </p:nvPicPr>
        <p:blipFill>
          <a:blip r:embed="rId3"/>
          <a:stretch>
            <a:fillRect/>
          </a:stretch>
        </p:blipFill>
        <p:spPr>
          <a:xfrm>
            <a:off x="1415480" y="1988840"/>
            <a:ext cx="6972826" cy="4869160"/>
          </a:xfrm>
          <a:prstGeom prst="rect">
            <a:avLst/>
          </a:prstGeom>
        </p:spPr>
      </p:pic>
    </p:spTree>
    <p:extLst>
      <p:ext uri="{BB962C8B-B14F-4D97-AF65-F5344CB8AC3E}">
        <p14:creationId xmlns:p14="http://schemas.microsoft.com/office/powerpoint/2010/main" val="13401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イガグリ自身が動いていたのをやめる</a:t>
            </a:r>
            <a:endParaRPr kumimoji="1" lang="ja-JP" altLang="en-US" dirty="0"/>
          </a:p>
        </p:txBody>
      </p:sp>
      <p:pic>
        <p:nvPicPr>
          <p:cNvPr id="3" name="図 2"/>
          <p:cNvPicPr>
            <a:picLocks noChangeAspect="1"/>
          </p:cNvPicPr>
          <p:nvPr/>
        </p:nvPicPr>
        <p:blipFill>
          <a:blip r:embed="rId2"/>
          <a:stretch>
            <a:fillRect/>
          </a:stretch>
        </p:blipFill>
        <p:spPr>
          <a:xfrm>
            <a:off x="1991544" y="1556792"/>
            <a:ext cx="7962204" cy="4968552"/>
          </a:xfrm>
          <a:prstGeom prst="rect">
            <a:avLst/>
          </a:prstGeom>
        </p:spPr>
      </p:pic>
    </p:spTree>
    <p:extLst>
      <p:ext uri="{BB962C8B-B14F-4D97-AF65-F5344CB8AC3E}">
        <p14:creationId xmlns:p14="http://schemas.microsoft.com/office/powerpoint/2010/main" val="2976875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イガグリの工場オブジェクトを作る</a:t>
            </a:r>
            <a:endParaRPr kumimoji="1" lang="ja-JP" altLang="en-US" dirty="0"/>
          </a:p>
        </p:txBody>
      </p:sp>
      <p:pic>
        <p:nvPicPr>
          <p:cNvPr id="3" name="図 2"/>
          <p:cNvPicPr>
            <a:picLocks noChangeAspect="1"/>
          </p:cNvPicPr>
          <p:nvPr/>
        </p:nvPicPr>
        <p:blipFill>
          <a:blip r:embed="rId2"/>
          <a:stretch>
            <a:fillRect/>
          </a:stretch>
        </p:blipFill>
        <p:spPr>
          <a:xfrm>
            <a:off x="1055439" y="1268760"/>
            <a:ext cx="10175621" cy="5184576"/>
          </a:xfrm>
          <a:prstGeom prst="rect">
            <a:avLst/>
          </a:prstGeom>
        </p:spPr>
      </p:pic>
    </p:spTree>
    <p:extLst>
      <p:ext uri="{BB962C8B-B14F-4D97-AF65-F5344CB8AC3E}">
        <p14:creationId xmlns:p14="http://schemas.microsoft.com/office/powerpoint/2010/main" val="2081544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7328" y="3212976"/>
            <a:ext cx="12025336" cy="3195332"/>
          </a:xfrm>
          <a:prstGeom prst="rect">
            <a:avLst/>
          </a:prstGeom>
        </p:spPr>
      </p:pic>
      <p:pic>
        <p:nvPicPr>
          <p:cNvPr id="4" name="図 3"/>
          <p:cNvPicPr>
            <a:picLocks noChangeAspect="1"/>
          </p:cNvPicPr>
          <p:nvPr/>
        </p:nvPicPr>
        <p:blipFill>
          <a:blip r:embed="rId3"/>
          <a:stretch>
            <a:fillRect/>
          </a:stretch>
        </p:blipFill>
        <p:spPr>
          <a:xfrm>
            <a:off x="2927647" y="44624"/>
            <a:ext cx="6073529" cy="3024336"/>
          </a:xfrm>
          <a:prstGeom prst="rect">
            <a:avLst/>
          </a:prstGeom>
        </p:spPr>
      </p:pic>
    </p:spTree>
    <p:extLst>
      <p:ext uri="{BB962C8B-B14F-4D97-AF65-F5344CB8AC3E}">
        <p14:creationId xmlns:p14="http://schemas.microsoft.com/office/powerpoint/2010/main" val="409764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設計図を工場に渡す</a:t>
            </a:r>
            <a:endParaRPr kumimoji="1" lang="ja-JP" altLang="en-US" dirty="0"/>
          </a:p>
        </p:txBody>
      </p:sp>
      <p:sp>
        <p:nvSpPr>
          <p:cNvPr id="4" name="コンテンツ プレースホルダー 3"/>
          <p:cNvSpPr>
            <a:spLocks noGrp="1"/>
          </p:cNvSpPr>
          <p:nvPr>
            <p:ph idx="1"/>
          </p:nvPr>
        </p:nvSpPr>
        <p:spPr/>
        <p:txBody>
          <a:bodyPr/>
          <a:lstStyle/>
          <a:p>
            <a:r>
              <a:rPr kumimoji="1" lang="ja-JP" altLang="en-US" dirty="0" smtClean="0"/>
              <a:t>スクリプト内で宣言した変数にオブジェクトの実体を代入していく</a:t>
            </a:r>
            <a:endParaRPr kumimoji="1" lang="ja-JP" altLang="en-US" dirty="0"/>
          </a:p>
        </p:txBody>
      </p:sp>
      <p:pic>
        <p:nvPicPr>
          <p:cNvPr id="3" name="図 2"/>
          <p:cNvPicPr>
            <a:picLocks noChangeAspect="1"/>
          </p:cNvPicPr>
          <p:nvPr/>
        </p:nvPicPr>
        <p:blipFill>
          <a:blip r:embed="rId2"/>
          <a:stretch>
            <a:fillRect/>
          </a:stretch>
        </p:blipFill>
        <p:spPr>
          <a:xfrm>
            <a:off x="0" y="2636912"/>
            <a:ext cx="12049125" cy="2371725"/>
          </a:xfrm>
          <a:prstGeom prst="rect">
            <a:avLst/>
          </a:prstGeom>
        </p:spPr>
      </p:pic>
    </p:spTree>
    <p:extLst>
      <p:ext uri="{BB962C8B-B14F-4D97-AF65-F5344CB8AC3E}">
        <p14:creationId xmlns:p14="http://schemas.microsoft.com/office/powerpoint/2010/main" val="2222867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695400" y="0"/>
            <a:ext cx="10920536" cy="6529122"/>
          </a:xfrm>
          <a:prstGeom prst="rect">
            <a:avLst/>
          </a:prstGeom>
        </p:spPr>
      </p:pic>
    </p:spTree>
    <p:extLst>
      <p:ext uri="{BB962C8B-B14F-4D97-AF65-F5344CB8AC3E}">
        <p14:creationId xmlns:p14="http://schemas.microsoft.com/office/powerpoint/2010/main" val="3184033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アジェンダ</a:t>
            </a:r>
            <a:endParaRPr kumimoji="1" lang="ja-JP" altLang="en-US" dirty="0"/>
          </a:p>
        </p:txBody>
      </p:sp>
      <p:sp>
        <p:nvSpPr>
          <p:cNvPr id="3" name="コンテンツ プレースホルダー 2"/>
          <p:cNvSpPr>
            <a:spLocks noGrp="1"/>
          </p:cNvSpPr>
          <p:nvPr>
            <p:ph idx="1"/>
          </p:nvPr>
        </p:nvSpPr>
        <p:spPr>
          <a:xfrm>
            <a:off x="623392" y="1600201"/>
            <a:ext cx="10972800" cy="4925143"/>
          </a:xfrm>
        </p:spPr>
        <p:txBody>
          <a:bodyPr>
            <a:normAutofit lnSpcReduction="10000"/>
          </a:bodyPr>
          <a:lstStyle/>
          <a:p>
            <a:r>
              <a:rPr lang="ja-JP" altLang="en-US" dirty="0">
                <a:solidFill>
                  <a:srgbClr val="FF0000"/>
                </a:solidFill>
              </a:rPr>
              <a:t>作業前</a:t>
            </a:r>
            <a:r>
              <a:rPr lang="ja-JP" altLang="en-US" dirty="0" smtClean="0">
                <a:solidFill>
                  <a:srgbClr val="FF0000"/>
                </a:solidFill>
              </a:rPr>
              <a:t>の準備</a:t>
            </a:r>
            <a:endParaRPr lang="en-US" altLang="ja-JP" dirty="0" smtClean="0">
              <a:solidFill>
                <a:srgbClr val="FF0000"/>
              </a:solidFill>
            </a:endParaRPr>
          </a:p>
          <a:p>
            <a:r>
              <a:rPr kumimoji="1" lang="ja-JP" altLang="en-US" dirty="0">
                <a:solidFill>
                  <a:schemeClr val="bg1">
                    <a:lumMod val="65000"/>
                  </a:schemeClr>
                </a:solidFill>
              </a:rPr>
              <a:t>ゲーム</a:t>
            </a:r>
            <a:r>
              <a:rPr kumimoji="1" lang="ja-JP" altLang="en-US" dirty="0" smtClean="0">
                <a:solidFill>
                  <a:schemeClr val="bg1">
                    <a:lumMod val="65000"/>
                  </a:schemeClr>
                </a:solidFill>
              </a:rPr>
              <a:t>の設計を考えよう</a:t>
            </a:r>
            <a:endParaRPr kumimoji="1" lang="en-US" altLang="ja-JP" dirty="0" smtClean="0">
              <a:solidFill>
                <a:schemeClr val="bg1">
                  <a:lumMod val="65000"/>
                </a:schemeClr>
              </a:solidFill>
            </a:endParaRPr>
          </a:p>
          <a:p>
            <a:r>
              <a:rPr lang="ja-JP" altLang="en-US" dirty="0" smtClean="0">
                <a:solidFill>
                  <a:schemeClr val="bg1">
                    <a:lumMod val="65000"/>
                  </a:schemeClr>
                </a:solidFill>
              </a:rPr>
              <a:t>プロジェクトとシーンを作成しよう</a:t>
            </a:r>
            <a:endParaRPr lang="en-US" altLang="ja-JP" dirty="0" smtClean="0">
              <a:solidFill>
                <a:schemeClr val="bg1">
                  <a:lumMod val="65000"/>
                </a:schemeClr>
              </a:solidFill>
            </a:endParaRPr>
          </a:p>
          <a:p>
            <a:r>
              <a:rPr lang="en-US" altLang="ja-JP" dirty="0" smtClean="0">
                <a:solidFill>
                  <a:schemeClr val="bg1">
                    <a:lumMod val="65000"/>
                  </a:schemeClr>
                </a:solidFill>
              </a:rPr>
              <a:t>Terrain</a:t>
            </a:r>
            <a:r>
              <a:rPr lang="ja-JP" altLang="en-US" dirty="0" smtClean="0">
                <a:solidFill>
                  <a:schemeClr val="bg1">
                    <a:lumMod val="65000"/>
                  </a:schemeClr>
                </a:solidFill>
              </a:rPr>
              <a:t>を使って地形を作ろう</a:t>
            </a:r>
            <a:endParaRPr lang="en-US" altLang="ja-JP" dirty="0" smtClean="0">
              <a:solidFill>
                <a:schemeClr val="bg1">
                  <a:lumMod val="65000"/>
                </a:schemeClr>
              </a:solidFill>
            </a:endParaRPr>
          </a:p>
          <a:p>
            <a:r>
              <a:rPr lang="en-US" altLang="ja-JP" dirty="0" smtClean="0"/>
              <a:t>Physics</a:t>
            </a:r>
            <a:r>
              <a:rPr lang="ja-JP" altLang="en-US" dirty="0" smtClean="0"/>
              <a:t>を使ってイガグリを飛ばそう</a:t>
            </a:r>
            <a:endParaRPr lang="en-US" altLang="ja-JP" dirty="0" smtClean="0"/>
          </a:p>
          <a:p>
            <a:r>
              <a:rPr lang="ja-JP" altLang="en-US" dirty="0"/>
              <a:t>パーティクル</a:t>
            </a:r>
            <a:r>
              <a:rPr lang="ja-JP" altLang="en-US" dirty="0" smtClean="0"/>
              <a:t>を使ってエフェクトを表示しよう</a:t>
            </a:r>
            <a:endParaRPr lang="en-US" altLang="ja-JP" dirty="0" smtClean="0"/>
          </a:p>
          <a:p>
            <a:r>
              <a:rPr lang="ja-JP" altLang="en-US" dirty="0"/>
              <a:t>イガグリ</a:t>
            </a:r>
            <a:r>
              <a:rPr lang="ja-JP" altLang="en-US" dirty="0" smtClean="0"/>
              <a:t>を生産する工場を作ろう</a:t>
            </a:r>
            <a:endParaRPr lang="en-US" altLang="ja-JP" dirty="0" smtClean="0"/>
          </a:p>
          <a:p>
            <a:r>
              <a:rPr lang="ja-JP" altLang="en-US" dirty="0" smtClean="0"/>
              <a:t>スマート</a:t>
            </a:r>
            <a:r>
              <a:rPr lang="ja-JP" altLang="en-US" dirty="0"/>
              <a:t>フォン</a:t>
            </a:r>
            <a:r>
              <a:rPr lang="ja-JP" altLang="en-US" dirty="0" smtClean="0"/>
              <a:t>で動かしてみよう</a:t>
            </a:r>
            <a:endParaRPr lang="ja-JP" altLang="en-US" dirty="0"/>
          </a:p>
          <a:p>
            <a:r>
              <a:rPr lang="ja-JP" altLang="en-US" dirty="0" smtClean="0"/>
              <a:t>本日のワークの提出</a:t>
            </a:r>
            <a:endParaRPr lang="en-US" altLang="ja-JP" dirty="0" smtClean="0"/>
          </a:p>
        </p:txBody>
      </p:sp>
    </p:spTree>
    <p:extLst>
      <p:ext uri="{BB962C8B-B14F-4D97-AF65-F5344CB8AC3E}">
        <p14:creationId xmlns:p14="http://schemas.microsoft.com/office/powerpoint/2010/main" val="1652228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775520" y="260648"/>
            <a:ext cx="8572500" cy="5876925"/>
          </a:xfrm>
          <a:prstGeom prst="rect">
            <a:avLst/>
          </a:prstGeom>
        </p:spPr>
      </p:pic>
    </p:spTree>
    <p:extLst>
      <p:ext uri="{BB962C8B-B14F-4D97-AF65-F5344CB8AC3E}">
        <p14:creationId xmlns:p14="http://schemas.microsoft.com/office/powerpoint/2010/main" val="1176615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タップ</a:t>
            </a:r>
            <a:r>
              <a:rPr lang="ja-JP" altLang="en-US" dirty="0" smtClean="0"/>
              <a:t>した</a:t>
            </a:r>
            <a:r>
              <a:rPr lang="ja-JP" altLang="en-US" dirty="0"/>
              <a:t>場所</a:t>
            </a:r>
            <a:r>
              <a:rPr lang="ja-JP" altLang="en-US" dirty="0" smtClean="0"/>
              <a:t>にイガグリを飛ばす</a:t>
            </a:r>
            <a:endParaRPr kumimoji="1" lang="ja-JP" altLang="en-US" dirty="0"/>
          </a:p>
        </p:txBody>
      </p:sp>
      <p:sp>
        <p:nvSpPr>
          <p:cNvPr id="4" name="コンテンツ プレースホルダー 3"/>
          <p:cNvSpPr>
            <a:spLocks noGrp="1"/>
          </p:cNvSpPr>
          <p:nvPr>
            <p:ph idx="1"/>
          </p:nvPr>
        </p:nvSpPr>
        <p:spPr/>
        <p:txBody>
          <a:bodyPr/>
          <a:lstStyle/>
          <a:p>
            <a:r>
              <a:rPr kumimoji="1" lang="ja-JP" altLang="en-US" dirty="0" smtClean="0"/>
              <a:t>スクリーン座標系での位置からワールド座標系での飛ばす方向を決めなくてはならない</a:t>
            </a:r>
            <a:endParaRPr kumimoji="1" lang="ja-JP" altLang="en-US" dirty="0"/>
          </a:p>
        </p:txBody>
      </p:sp>
      <p:pic>
        <p:nvPicPr>
          <p:cNvPr id="3" name="図 2"/>
          <p:cNvPicPr>
            <a:picLocks noChangeAspect="1"/>
          </p:cNvPicPr>
          <p:nvPr/>
        </p:nvPicPr>
        <p:blipFill>
          <a:blip r:embed="rId2"/>
          <a:stretch>
            <a:fillRect/>
          </a:stretch>
        </p:blipFill>
        <p:spPr>
          <a:xfrm>
            <a:off x="1631504" y="2636912"/>
            <a:ext cx="9324354" cy="4137347"/>
          </a:xfrm>
          <a:prstGeom prst="rect">
            <a:avLst/>
          </a:prstGeom>
        </p:spPr>
      </p:pic>
    </p:spTree>
    <p:extLst>
      <p:ext uri="{BB962C8B-B14F-4D97-AF65-F5344CB8AC3E}">
        <p14:creationId xmlns:p14="http://schemas.microsoft.com/office/powerpoint/2010/main" val="3971009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4680" y="0"/>
            <a:ext cx="11106201" cy="6421358"/>
          </a:xfrm>
          <a:prstGeom prst="rect">
            <a:avLst/>
          </a:prstGeom>
        </p:spPr>
      </p:pic>
      <p:pic>
        <p:nvPicPr>
          <p:cNvPr id="5" name="図 4"/>
          <p:cNvPicPr>
            <a:picLocks noChangeAspect="1"/>
          </p:cNvPicPr>
          <p:nvPr/>
        </p:nvPicPr>
        <p:blipFill>
          <a:blip r:embed="rId3"/>
          <a:stretch>
            <a:fillRect/>
          </a:stretch>
        </p:blipFill>
        <p:spPr>
          <a:xfrm>
            <a:off x="8400256" y="3781362"/>
            <a:ext cx="3642370" cy="2695990"/>
          </a:xfrm>
          <a:prstGeom prst="rect">
            <a:avLst/>
          </a:prstGeom>
        </p:spPr>
      </p:pic>
    </p:spTree>
    <p:extLst>
      <p:ext uri="{BB962C8B-B14F-4D97-AF65-F5344CB8AC3E}">
        <p14:creationId xmlns:p14="http://schemas.microsoft.com/office/powerpoint/2010/main" val="174379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19336" y="3453"/>
            <a:ext cx="9422640" cy="3389439"/>
          </a:xfrm>
          <a:prstGeom prst="rect">
            <a:avLst/>
          </a:prstGeom>
        </p:spPr>
      </p:pic>
      <p:pic>
        <p:nvPicPr>
          <p:cNvPr id="3" name="図 2"/>
          <p:cNvPicPr>
            <a:picLocks noChangeAspect="1"/>
          </p:cNvPicPr>
          <p:nvPr/>
        </p:nvPicPr>
        <p:blipFill>
          <a:blip r:embed="rId3"/>
          <a:stretch>
            <a:fillRect/>
          </a:stretch>
        </p:blipFill>
        <p:spPr>
          <a:xfrm>
            <a:off x="133391" y="3392892"/>
            <a:ext cx="9422639" cy="3045701"/>
          </a:xfrm>
          <a:prstGeom prst="rect">
            <a:avLst/>
          </a:prstGeom>
        </p:spPr>
      </p:pic>
      <p:pic>
        <p:nvPicPr>
          <p:cNvPr id="4" name="図 3"/>
          <p:cNvPicPr>
            <a:picLocks noChangeAspect="1"/>
          </p:cNvPicPr>
          <p:nvPr/>
        </p:nvPicPr>
        <p:blipFill>
          <a:blip r:embed="rId4"/>
          <a:stretch>
            <a:fillRect/>
          </a:stretch>
        </p:blipFill>
        <p:spPr>
          <a:xfrm>
            <a:off x="6351167" y="332656"/>
            <a:ext cx="5732635" cy="3317103"/>
          </a:xfrm>
          <a:prstGeom prst="rect">
            <a:avLst/>
          </a:prstGeom>
          <a:ln>
            <a:solidFill>
              <a:schemeClr val="tx1"/>
            </a:solidFill>
          </a:ln>
        </p:spPr>
      </p:pic>
    </p:spTree>
    <p:extLst>
      <p:ext uri="{BB962C8B-B14F-4D97-AF65-F5344CB8AC3E}">
        <p14:creationId xmlns:p14="http://schemas.microsoft.com/office/powerpoint/2010/main" val="747444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127448" y="0"/>
            <a:ext cx="10335493" cy="6525344"/>
          </a:xfrm>
          <a:prstGeom prst="rect">
            <a:avLst/>
          </a:prstGeom>
        </p:spPr>
      </p:pic>
    </p:spTree>
    <p:extLst>
      <p:ext uri="{BB962C8B-B14F-4D97-AF65-F5344CB8AC3E}">
        <p14:creationId xmlns:p14="http://schemas.microsoft.com/office/powerpoint/2010/main" val="993280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アジェンダ</a:t>
            </a:r>
            <a:endParaRPr kumimoji="1" lang="ja-JP" altLang="en-US" dirty="0"/>
          </a:p>
        </p:txBody>
      </p:sp>
      <p:sp>
        <p:nvSpPr>
          <p:cNvPr id="3" name="コンテンツ プレースホルダー 2"/>
          <p:cNvSpPr>
            <a:spLocks noGrp="1"/>
          </p:cNvSpPr>
          <p:nvPr>
            <p:ph idx="1"/>
          </p:nvPr>
        </p:nvSpPr>
        <p:spPr>
          <a:xfrm>
            <a:off x="623392" y="1600201"/>
            <a:ext cx="10972800" cy="4925143"/>
          </a:xfrm>
        </p:spPr>
        <p:txBody>
          <a:bodyPr>
            <a:normAutofit lnSpcReduction="10000"/>
          </a:bodyPr>
          <a:lstStyle/>
          <a:p>
            <a:r>
              <a:rPr lang="ja-JP" altLang="en-US" dirty="0"/>
              <a:t>作業前</a:t>
            </a:r>
            <a:r>
              <a:rPr lang="ja-JP" altLang="en-US" dirty="0" smtClean="0"/>
              <a:t>の準備</a:t>
            </a:r>
            <a:endParaRPr lang="en-US" altLang="ja-JP" dirty="0" smtClean="0"/>
          </a:p>
          <a:p>
            <a:r>
              <a:rPr kumimoji="1" lang="ja-JP" altLang="en-US" dirty="0"/>
              <a:t>ゲーム</a:t>
            </a:r>
            <a:r>
              <a:rPr kumimoji="1" lang="ja-JP" altLang="en-US" dirty="0" smtClean="0"/>
              <a:t>の設計を考えよう</a:t>
            </a:r>
            <a:endParaRPr kumimoji="1" lang="en-US" altLang="ja-JP" dirty="0" smtClean="0"/>
          </a:p>
          <a:p>
            <a:r>
              <a:rPr lang="ja-JP" altLang="en-US" dirty="0" smtClean="0"/>
              <a:t>プロジェクトとシーンを作成しよう</a:t>
            </a:r>
            <a:endParaRPr lang="en-US" altLang="ja-JP" dirty="0" smtClean="0"/>
          </a:p>
          <a:p>
            <a:r>
              <a:rPr lang="en-US" altLang="ja-JP" dirty="0" smtClean="0"/>
              <a:t>Terrain</a:t>
            </a:r>
            <a:r>
              <a:rPr lang="ja-JP" altLang="en-US" dirty="0" smtClean="0"/>
              <a:t>を使って地形を作ろう</a:t>
            </a:r>
            <a:endParaRPr lang="en-US" altLang="ja-JP" dirty="0" smtClean="0"/>
          </a:p>
          <a:p>
            <a:r>
              <a:rPr lang="en-US" altLang="ja-JP" dirty="0" smtClean="0"/>
              <a:t>Physics</a:t>
            </a:r>
            <a:r>
              <a:rPr lang="ja-JP" altLang="en-US" dirty="0" smtClean="0"/>
              <a:t>を使ってイガグリを飛ばそう</a:t>
            </a:r>
            <a:endParaRPr lang="en-US" altLang="ja-JP" dirty="0" smtClean="0"/>
          </a:p>
          <a:p>
            <a:r>
              <a:rPr lang="ja-JP" altLang="en-US" dirty="0"/>
              <a:t>パーティクル</a:t>
            </a:r>
            <a:r>
              <a:rPr lang="ja-JP" altLang="en-US" dirty="0" smtClean="0"/>
              <a:t>を使ってエフェクトを表示しよう</a:t>
            </a:r>
            <a:endParaRPr lang="en-US" altLang="ja-JP" dirty="0" smtClean="0"/>
          </a:p>
          <a:p>
            <a:r>
              <a:rPr lang="ja-JP" altLang="en-US" dirty="0"/>
              <a:t>イガグリ</a:t>
            </a:r>
            <a:r>
              <a:rPr lang="ja-JP" altLang="en-US" dirty="0" smtClean="0"/>
              <a:t>を生産する工場を作ろう</a:t>
            </a:r>
            <a:endParaRPr lang="en-US" altLang="ja-JP" dirty="0" smtClean="0"/>
          </a:p>
          <a:p>
            <a:r>
              <a:rPr lang="ja-JP" altLang="en-US" strike="sngStrike" dirty="0" smtClean="0">
                <a:solidFill>
                  <a:srgbClr val="FF0000"/>
                </a:solidFill>
              </a:rPr>
              <a:t>スマート</a:t>
            </a:r>
            <a:r>
              <a:rPr lang="ja-JP" altLang="en-US" strike="sngStrike" dirty="0">
                <a:solidFill>
                  <a:srgbClr val="FF0000"/>
                </a:solidFill>
              </a:rPr>
              <a:t>フォン</a:t>
            </a:r>
            <a:r>
              <a:rPr lang="ja-JP" altLang="en-US" strike="sngStrike" dirty="0" smtClean="0">
                <a:solidFill>
                  <a:srgbClr val="FF0000"/>
                </a:solidFill>
              </a:rPr>
              <a:t>で動かしてみよう</a:t>
            </a:r>
            <a:endParaRPr lang="ja-JP" altLang="en-US" strike="sngStrike" dirty="0">
              <a:solidFill>
                <a:srgbClr val="FF0000"/>
              </a:solidFill>
            </a:endParaRPr>
          </a:p>
          <a:p>
            <a:r>
              <a:rPr lang="ja-JP" altLang="en-US" dirty="0" smtClean="0"/>
              <a:t>本日のワークの提出</a:t>
            </a:r>
            <a:endParaRPr lang="en-US" altLang="ja-JP" dirty="0" smtClean="0"/>
          </a:p>
        </p:txBody>
      </p:sp>
    </p:spTree>
    <p:extLst>
      <p:ext uri="{BB962C8B-B14F-4D97-AF65-F5344CB8AC3E}">
        <p14:creationId xmlns:p14="http://schemas.microsoft.com/office/powerpoint/2010/main" val="705948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アジェンダ</a:t>
            </a:r>
            <a:endParaRPr kumimoji="1" lang="ja-JP" altLang="en-US" dirty="0"/>
          </a:p>
        </p:txBody>
      </p:sp>
      <p:sp>
        <p:nvSpPr>
          <p:cNvPr id="3" name="コンテンツ プレースホルダー 2"/>
          <p:cNvSpPr>
            <a:spLocks noGrp="1"/>
          </p:cNvSpPr>
          <p:nvPr>
            <p:ph idx="1"/>
          </p:nvPr>
        </p:nvSpPr>
        <p:spPr>
          <a:xfrm>
            <a:off x="623392" y="1600201"/>
            <a:ext cx="10972800" cy="4925143"/>
          </a:xfrm>
        </p:spPr>
        <p:txBody>
          <a:bodyPr>
            <a:normAutofit lnSpcReduction="10000"/>
          </a:bodyPr>
          <a:lstStyle/>
          <a:p>
            <a:r>
              <a:rPr lang="ja-JP" altLang="en-US" dirty="0"/>
              <a:t>作業前</a:t>
            </a:r>
            <a:r>
              <a:rPr lang="ja-JP" altLang="en-US" dirty="0" smtClean="0"/>
              <a:t>の準備</a:t>
            </a:r>
            <a:endParaRPr lang="en-US" altLang="ja-JP" dirty="0" smtClean="0"/>
          </a:p>
          <a:p>
            <a:r>
              <a:rPr kumimoji="1" lang="ja-JP" altLang="en-US" dirty="0"/>
              <a:t>ゲーム</a:t>
            </a:r>
            <a:r>
              <a:rPr kumimoji="1" lang="ja-JP" altLang="en-US" dirty="0" smtClean="0"/>
              <a:t>の設計を考えよう</a:t>
            </a:r>
            <a:endParaRPr kumimoji="1" lang="en-US" altLang="ja-JP" dirty="0" smtClean="0"/>
          </a:p>
          <a:p>
            <a:r>
              <a:rPr lang="ja-JP" altLang="en-US" dirty="0" smtClean="0"/>
              <a:t>プロジェクトとシーンを作成しよう</a:t>
            </a:r>
            <a:endParaRPr lang="en-US" altLang="ja-JP" dirty="0" smtClean="0"/>
          </a:p>
          <a:p>
            <a:r>
              <a:rPr lang="en-US" altLang="ja-JP" dirty="0" smtClean="0"/>
              <a:t>Terrain</a:t>
            </a:r>
            <a:r>
              <a:rPr lang="ja-JP" altLang="en-US" dirty="0" smtClean="0"/>
              <a:t>を使って地形を作ろう</a:t>
            </a:r>
            <a:endParaRPr lang="en-US" altLang="ja-JP" dirty="0" smtClean="0"/>
          </a:p>
          <a:p>
            <a:r>
              <a:rPr lang="en-US" altLang="ja-JP" dirty="0" smtClean="0"/>
              <a:t>Physics</a:t>
            </a:r>
            <a:r>
              <a:rPr lang="ja-JP" altLang="en-US" dirty="0" smtClean="0"/>
              <a:t>を使ってイガグリを飛ばそう</a:t>
            </a:r>
            <a:endParaRPr lang="en-US" altLang="ja-JP" dirty="0" smtClean="0"/>
          </a:p>
          <a:p>
            <a:r>
              <a:rPr lang="ja-JP" altLang="en-US" dirty="0"/>
              <a:t>パーティクル</a:t>
            </a:r>
            <a:r>
              <a:rPr lang="ja-JP" altLang="en-US" dirty="0" smtClean="0"/>
              <a:t>を使ってエフェクトを表示しよう</a:t>
            </a:r>
            <a:endParaRPr lang="en-US" altLang="ja-JP" dirty="0" smtClean="0"/>
          </a:p>
          <a:p>
            <a:r>
              <a:rPr lang="ja-JP" altLang="en-US" dirty="0"/>
              <a:t>イガグリ</a:t>
            </a:r>
            <a:r>
              <a:rPr lang="ja-JP" altLang="en-US" dirty="0" smtClean="0"/>
              <a:t>を生産する工場を作ろう</a:t>
            </a:r>
            <a:endParaRPr lang="en-US" altLang="ja-JP" dirty="0" smtClean="0"/>
          </a:p>
          <a:p>
            <a:r>
              <a:rPr lang="ja-JP" altLang="en-US" dirty="0" smtClean="0"/>
              <a:t>スマート</a:t>
            </a:r>
            <a:r>
              <a:rPr lang="ja-JP" altLang="en-US" dirty="0"/>
              <a:t>フォン</a:t>
            </a:r>
            <a:r>
              <a:rPr lang="ja-JP" altLang="en-US" dirty="0" smtClean="0"/>
              <a:t>で動かしてみよう</a:t>
            </a:r>
            <a:endParaRPr lang="ja-JP" altLang="en-US" dirty="0"/>
          </a:p>
          <a:p>
            <a:r>
              <a:rPr lang="ja-JP" altLang="en-US" dirty="0" smtClean="0">
                <a:solidFill>
                  <a:srgbClr val="FF0000"/>
                </a:solidFill>
              </a:rPr>
              <a:t>本日のワークの提出</a:t>
            </a:r>
            <a:endParaRPr lang="en-US" altLang="ja-JP" dirty="0" smtClean="0">
              <a:solidFill>
                <a:srgbClr val="FF0000"/>
              </a:solidFill>
            </a:endParaRPr>
          </a:p>
        </p:txBody>
      </p:sp>
    </p:spTree>
    <p:extLst>
      <p:ext uri="{BB962C8B-B14F-4D97-AF65-F5344CB8AC3E}">
        <p14:creationId xmlns:p14="http://schemas.microsoft.com/office/powerpoint/2010/main" val="545010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97220" y="1278582"/>
            <a:ext cx="3875403" cy="2547156"/>
          </a:xfrm>
          <a:prstGeom prst="rect">
            <a:avLst/>
          </a:prstGeom>
        </p:spPr>
      </p:pic>
      <p:sp>
        <p:nvSpPr>
          <p:cNvPr id="2" name="タイトル 1"/>
          <p:cNvSpPr>
            <a:spLocks noGrp="1"/>
          </p:cNvSpPr>
          <p:nvPr>
            <p:ph type="title"/>
          </p:nvPr>
        </p:nvSpPr>
        <p:spPr/>
        <p:txBody>
          <a:bodyPr/>
          <a:lstStyle/>
          <a:p>
            <a:r>
              <a:rPr lang="ja-JP" altLang="en-US" dirty="0" smtClean="0"/>
              <a:t>前回同様に更新ファイルを </a:t>
            </a:r>
            <a:r>
              <a:rPr lang="en-US" altLang="ja-JP" dirty="0" smtClean="0"/>
              <a:t>commit &amp; push</a:t>
            </a:r>
            <a:endParaRPr kumimoji="1" lang="ja-JP" altLang="en-US" dirty="0"/>
          </a:p>
        </p:txBody>
      </p:sp>
      <p:sp>
        <p:nvSpPr>
          <p:cNvPr id="6" name="正方形/長方形 5"/>
          <p:cNvSpPr/>
          <p:nvPr/>
        </p:nvSpPr>
        <p:spPr>
          <a:xfrm>
            <a:off x="3627662" y="1752370"/>
            <a:ext cx="444961" cy="159504"/>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3"/>
          <a:stretch>
            <a:fillRect/>
          </a:stretch>
        </p:blipFill>
        <p:spPr>
          <a:xfrm>
            <a:off x="4343312" y="1292073"/>
            <a:ext cx="3888318" cy="2551581"/>
          </a:xfrm>
          <a:prstGeom prst="rect">
            <a:avLst/>
          </a:prstGeom>
        </p:spPr>
      </p:pic>
      <p:sp>
        <p:nvSpPr>
          <p:cNvPr id="8" name="正方形/長方形 7"/>
          <p:cNvSpPr/>
          <p:nvPr/>
        </p:nvSpPr>
        <p:spPr>
          <a:xfrm>
            <a:off x="6377355" y="3194949"/>
            <a:ext cx="1854273" cy="210868"/>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6377356" y="3555068"/>
            <a:ext cx="1854273" cy="175558"/>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4"/>
          <a:stretch>
            <a:fillRect/>
          </a:stretch>
        </p:blipFill>
        <p:spPr>
          <a:xfrm>
            <a:off x="119336" y="3933056"/>
            <a:ext cx="3875403" cy="2546983"/>
          </a:xfrm>
          <a:prstGeom prst="rect">
            <a:avLst/>
          </a:prstGeom>
        </p:spPr>
      </p:pic>
      <p:sp>
        <p:nvSpPr>
          <p:cNvPr id="11" name="正方形/長方形 10"/>
          <p:cNvSpPr/>
          <p:nvPr/>
        </p:nvSpPr>
        <p:spPr>
          <a:xfrm>
            <a:off x="2073247" y="4077072"/>
            <a:ext cx="166482" cy="234443"/>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5"/>
          <a:stretch>
            <a:fillRect/>
          </a:stretch>
        </p:blipFill>
        <p:spPr>
          <a:xfrm>
            <a:off x="4164813" y="3927454"/>
            <a:ext cx="3867264" cy="2546983"/>
          </a:xfrm>
          <a:prstGeom prst="rect">
            <a:avLst/>
          </a:prstGeom>
        </p:spPr>
      </p:pic>
      <p:sp>
        <p:nvSpPr>
          <p:cNvPr id="13" name="正方形/長方形 12"/>
          <p:cNvSpPr/>
          <p:nvPr/>
        </p:nvSpPr>
        <p:spPr>
          <a:xfrm>
            <a:off x="5003738" y="4201362"/>
            <a:ext cx="109939" cy="115772"/>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6"/>
          <a:stretch>
            <a:fillRect/>
          </a:stretch>
        </p:blipFill>
        <p:spPr>
          <a:xfrm>
            <a:off x="8032077" y="4136819"/>
            <a:ext cx="4072630" cy="2128254"/>
          </a:xfrm>
          <a:prstGeom prst="rect">
            <a:avLst/>
          </a:prstGeom>
          <a:ln>
            <a:solidFill>
              <a:schemeClr val="bg1">
                <a:lumMod val="75000"/>
              </a:schemeClr>
            </a:solidFill>
          </a:ln>
        </p:spPr>
      </p:pic>
      <p:sp>
        <p:nvSpPr>
          <p:cNvPr id="15" name="正方形/長方形 14"/>
          <p:cNvSpPr/>
          <p:nvPr/>
        </p:nvSpPr>
        <p:spPr>
          <a:xfrm>
            <a:off x="8631736" y="5393765"/>
            <a:ext cx="504056" cy="216024"/>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左矢印 2"/>
          <p:cNvSpPr/>
          <p:nvPr/>
        </p:nvSpPr>
        <p:spPr>
          <a:xfrm flipH="1">
            <a:off x="3850142" y="2493183"/>
            <a:ext cx="605768" cy="48463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6" name="左矢印 15"/>
          <p:cNvSpPr/>
          <p:nvPr/>
        </p:nvSpPr>
        <p:spPr>
          <a:xfrm flipH="1">
            <a:off x="3809702" y="5259461"/>
            <a:ext cx="605768" cy="48463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7" name="左矢印 16"/>
          <p:cNvSpPr/>
          <p:nvPr/>
        </p:nvSpPr>
        <p:spPr>
          <a:xfrm rot="9460509" flipH="1">
            <a:off x="3827200" y="3583422"/>
            <a:ext cx="605768" cy="48463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8502319" y="1508956"/>
            <a:ext cx="2043252" cy="646331"/>
          </a:xfrm>
          <a:prstGeom prst="rect">
            <a:avLst/>
          </a:prstGeom>
          <a:noFill/>
        </p:spPr>
        <p:txBody>
          <a:bodyPr wrap="none" rtlCol="0">
            <a:spAutoFit/>
          </a:bodyPr>
          <a:lstStyle/>
          <a:p>
            <a:r>
              <a:rPr kumimoji="1" lang="en-US" altLang="ja-JP" dirty="0" smtClean="0"/>
              <a:t>Unity</a:t>
            </a:r>
            <a:r>
              <a:rPr kumimoji="1" lang="ja-JP" altLang="en-US" dirty="0" smtClean="0"/>
              <a:t>は落としてから</a:t>
            </a:r>
            <a:endParaRPr kumimoji="1" lang="en-US" altLang="ja-JP" dirty="0" smtClean="0"/>
          </a:p>
          <a:p>
            <a:r>
              <a:rPr lang="ja-JP" altLang="en-US" dirty="0" smtClean="0"/>
              <a:t>作業しましょう。</a:t>
            </a:r>
            <a:endParaRPr kumimoji="1" lang="ja-JP" altLang="en-US" dirty="0"/>
          </a:p>
        </p:txBody>
      </p:sp>
    </p:spTree>
    <p:extLst>
      <p:ext uri="{BB962C8B-B14F-4D97-AF65-F5344CB8AC3E}">
        <p14:creationId xmlns:p14="http://schemas.microsoft.com/office/powerpoint/2010/main" val="1697933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はじめてください</a:t>
            </a:r>
            <a:endParaRPr kumimoji="1" lang="ja-JP" altLang="en-US" dirty="0"/>
          </a:p>
        </p:txBody>
      </p:sp>
      <p:sp>
        <p:nvSpPr>
          <p:cNvPr id="3" name="コンテンツ プレースホルダー 2"/>
          <p:cNvSpPr>
            <a:spLocks noGrp="1"/>
          </p:cNvSpPr>
          <p:nvPr>
            <p:ph idx="1"/>
          </p:nvPr>
        </p:nvSpPr>
        <p:spPr>
          <a:xfrm>
            <a:off x="609600" y="1600201"/>
            <a:ext cx="10972800" cy="4925143"/>
          </a:xfrm>
        </p:spPr>
        <p:txBody>
          <a:bodyPr>
            <a:normAutofit fontScale="92500" lnSpcReduction="10000"/>
          </a:bodyPr>
          <a:lstStyle/>
          <a:p>
            <a:r>
              <a:rPr lang="ja-JP" altLang="en-US" dirty="0"/>
              <a:t>作業前の準備</a:t>
            </a:r>
            <a:endParaRPr lang="en-US" altLang="ja-JP" dirty="0"/>
          </a:p>
          <a:p>
            <a:r>
              <a:rPr lang="ja-JP" altLang="en-US" dirty="0">
                <a:solidFill>
                  <a:schemeClr val="bg1">
                    <a:lumMod val="50000"/>
                  </a:schemeClr>
                </a:solidFill>
              </a:rPr>
              <a:t>ゲームの設計を考えよう</a:t>
            </a:r>
            <a:endParaRPr lang="en-US" altLang="ja-JP" dirty="0">
              <a:solidFill>
                <a:schemeClr val="bg1">
                  <a:lumMod val="50000"/>
                </a:schemeClr>
              </a:solidFill>
            </a:endParaRPr>
          </a:p>
          <a:p>
            <a:r>
              <a:rPr lang="ja-JP" altLang="en-US" dirty="0">
                <a:solidFill>
                  <a:schemeClr val="bg1">
                    <a:lumMod val="50000"/>
                  </a:schemeClr>
                </a:solidFill>
              </a:rPr>
              <a:t>プロジェクトとシーンを作成しよう</a:t>
            </a:r>
            <a:endParaRPr lang="en-US" altLang="ja-JP" dirty="0">
              <a:solidFill>
                <a:schemeClr val="bg1">
                  <a:lumMod val="50000"/>
                </a:schemeClr>
              </a:solidFill>
            </a:endParaRPr>
          </a:p>
          <a:p>
            <a:r>
              <a:rPr lang="en-US" altLang="ja-JP" dirty="0">
                <a:solidFill>
                  <a:schemeClr val="bg1">
                    <a:lumMod val="50000"/>
                  </a:schemeClr>
                </a:solidFill>
              </a:rPr>
              <a:t>Terrain</a:t>
            </a:r>
            <a:r>
              <a:rPr lang="ja-JP" altLang="en-US" dirty="0">
                <a:solidFill>
                  <a:schemeClr val="bg1">
                    <a:lumMod val="50000"/>
                  </a:schemeClr>
                </a:solidFill>
              </a:rPr>
              <a:t>を使って地形を作ろう</a:t>
            </a:r>
            <a:endParaRPr lang="en-US" altLang="ja-JP" dirty="0">
              <a:solidFill>
                <a:schemeClr val="bg1">
                  <a:lumMod val="50000"/>
                </a:schemeClr>
              </a:solidFill>
            </a:endParaRPr>
          </a:p>
          <a:p>
            <a:r>
              <a:rPr lang="en-US" altLang="ja-JP" dirty="0"/>
              <a:t>Physics</a:t>
            </a:r>
            <a:r>
              <a:rPr lang="ja-JP" altLang="en-US" dirty="0"/>
              <a:t>を使ってイガグリを飛ばそう</a:t>
            </a:r>
            <a:endParaRPr lang="en-US" altLang="ja-JP" dirty="0"/>
          </a:p>
          <a:p>
            <a:r>
              <a:rPr lang="ja-JP" altLang="en-US" dirty="0"/>
              <a:t>パーティクルを使ってエフェクトを表示しよう</a:t>
            </a:r>
            <a:endParaRPr lang="en-US" altLang="ja-JP" dirty="0"/>
          </a:p>
          <a:p>
            <a:r>
              <a:rPr lang="ja-JP" altLang="en-US" dirty="0"/>
              <a:t>イガグリを生産する工場を作ろう</a:t>
            </a:r>
            <a:endParaRPr lang="en-US" altLang="ja-JP" dirty="0"/>
          </a:p>
          <a:p>
            <a:r>
              <a:rPr lang="ja-JP" altLang="en-US" dirty="0"/>
              <a:t>スマートフォンで動かしてみよう</a:t>
            </a:r>
          </a:p>
          <a:p>
            <a:r>
              <a:rPr lang="ja-JP" altLang="en-US" dirty="0"/>
              <a:t>本日のワークの提出</a:t>
            </a:r>
            <a:endParaRPr lang="en-US" altLang="ja-JP" dirty="0"/>
          </a:p>
        </p:txBody>
      </p:sp>
    </p:spTree>
    <p:extLst>
      <p:ext uri="{BB962C8B-B14F-4D97-AF65-F5344CB8AC3E}">
        <p14:creationId xmlns:p14="http://schemas.microsoft.com/office/powerpoint/2010/main" val="3789649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作業</a:t>
            </a:r>
            <a:r>
              <a:rPr lang="ja-JP" altLang="en-US" dirty="0" smtClean="0"/>
              <a:t>前</a:t>
            </a:r>
            <a:r>
              <a:rPr lang="ja-JP" altLang="en-US" dirty="0"/>
              <a:t>の準備</a:t>
            </a:r>
            <a:endParaRPr kumimoji="1" lang="ja-JP" altLang="en-US" dirty="0"/>
          </a:p>
        </p:txBody>
      </p:sp>
      <p:sp>
        <p:nvSpPr>
          <p:cNvPr id="5" name="コンテンツ プレースホルダー 4"/>
          <p:cNvSpPr>
            <a:spLocks noGrp="1"/>
          </p:cNvSpPr>
          <p:nvPr>
            <p:ph idx="1"/>
          </p:nvPr>
        </p:nvSpPr>
        <p:spPr/>
        <p:txBody>
          <a:bodyPr/>
          <a:lstStyle/>
          <a:p>
            <a:r>
              <a:rPr lang="ja-JP" altLang="en-US" dirty="0"/>
              <a:t>前回の「</a:t>
            </a:r>
            <a:r>
              <a:rPr lang="en-US" altLang="ja-JP" dirty="0" smtClean="0"/>
              <a:t>web1-8</a:t>
            </a:r>
            <a:r>
              <a:rPr lang="ja-JP" altLang="en-US" dirty="0" smtClean="0"/>
              <a:t>」</a:t>
            </a:r>
            <a:r>
              <a:rPr lang="ja-JP" altLang="en-US" dirty="0"/>
              <a:t>のプロジェクトをそのまま使用します</a:t>
            </a:r>
          </a:p>
          <a:p>
            <a:endParaRPr kumimoji="1" lang="ja-JP" altLang="en-US" dirty="0"/>
          </a:p>
        </p:txBody>
      </p:sp>
      <p:pic>
        <p:nvPicPr>
          <p:cNvPr id="4" name="図 3"/>
          <p:cNvPicPr>
            <a:picLocks noChangeAspect="1"/>
          </p:cNvPicPr>
          <p:nvPr/>
        </p:nvPicPr>
        <p:blipFill>
          <a:blip r:embed="rId2"/>
          <a:stretch>
            <a:fillRect/>
          </a:stretch>
        </p:blipFill>
        <p:spPr>
          <a:xfrm>
            <a:off x="3791744" y="2204864"/>
            <a:ext cx="4718424" cy="4176464"/>
          </a:xfrm>
          <a:prstGeom prst="rect">
            <a:avLst/>
          </a:prstGeom>
          <a:ln>
            <a:solidFill>
              <a:schemeClr val="bg1">
                <a:lumMod val="75000"/>
              </a:schemeClr>
            </a:solidFill>
          </a:ln>
        </p:spPr>
      </p:pic>
      <p:sp>
        <p:nvSpPr>
          <p:cNvPr id="3" name="テキスト ボックス 2"/>
          <p:cNvSpPr txBox="1"/>
          <p:nvPr/>
        </p:nvSpPr>
        <p:spPr>
          <a:xfrm>
            <a:off x="5663952" y="3724682"/>
            <a:ext cx="708848" cy="261610"/>
          </a:xfrm>
          <a:prstGeom prst="rect">
            <a:avLst/>
          </a:prstGeom>
          <a:solidFill>
            <a:schemeClr val="bg1"/>
          </a:solidFill>
          <a:ln>
            <a:solidFill>
              <a:schemeClr val="tx1"/>
            </a:solidFill>
          </a:ln>
        </p:spPr>
        <p:txBody>
          <a:bodyPr wrap="none" rtlCol="0">
            <a:spAutoFit/>
          </a:bodyPr>
          <a:lstStyle/>
          <a:p>
            <a:r>
              <a:rPr kumimoji="1" lang="en-US" altLang="ja-JP" sz="1100" dirty="0" smtClean="0">
                <a:solidFill>
                  <a:srgbClr val="FF0000"/>
                </a:solidFill>
              </a:rPr>
              <a:t>web1-8</a:t>
            </a:r>
            <a:endParaRPr kumimoji="1" lang="ja-JP" altLang="en-US" sz="1100" dirty="0">
              <a:solidFill>
                <a:srgbClr val="FF0000"/>
              </a:solidFill>
            </a:endParaRPr>
          </a:p>
        </p:txBody>
      </p:sp>
    </p:spTree>
    <p:extLst>
      <p:ext uri="{BB962C8B-B14F-4D97-AF65-F5344CB8AC3E}">
        <p14:creationId xmlns:p14="http://schemas.microsoft.com/office/powerpoint/2010/main" val="61523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アジェンダ</a:t>
            </a:r>
            <a:endParaRPr kumimoji="1" lang="ja-JP" altLang="en-US" dirty="0"/>
          </a:p>
        </p:txBody>
      </p:sp>
      <p:sp>
        <p:nvSpPr>
          <p:cNvPr id="3" name="コンテンツ プレースホルダー 2"/>
          <p:cNvSpPr>
            <a:spLocks noGrp="1"/>
          </p:cNvSpPr>
          <p:nvPr>
            <p:ph idx="1"/>
          </p:nvPr>
        </p:nvSpPr>
        <p:spPr>
          <a:xfrm>
            <a:off x="623392" y="1600201"/>
            <a:ext cx="10972800" cy="4925143"/>
          </a:xfrm>
        </p:spPr>
        <p:txBody>
          <a:bodyPr>
            <a:normAutofit lnSpcReduction="10000"/>
          </a:bodyPr>
          <a:lstStyle/>
          <a:p>
            <a:r>
              <a:rPr lang="ja-JP" altLang="en-US" dirty="0"/>
              <a:t>作業前</a:t>
            </a:r>
            <a:r>
              <a:rPr lang="ja-JP" altLang="en-US" dirty="0" smtClean="0"/>
              <a:t>の準備</a:t>
            </a:r>
            <a:endParaRPr lang="en-US" altLang="ja-JP" dirty="0" smtClean="0"/>
          </a:p>
          <a:p>
            <a:r>
              <a:rPr kumimoji="1" lang="ja-JP" altLang="en-US" dirty="0"/>
              <a:t>ゲーム</a:t>
            </a:r>
            <a:r>
              <a:rPr kumimoji="1" lang="ja-JP" altLang="en-US" dirty="0" smtClean="0"/>
              <a:t>の設計を考えよう</a:t>
            </a:r>
            <a:endParaRPr kumimoji="1" lang="en-US" altLang="ja-JP" dirty="0" smtClean="0"/>
          </a:p>
          <a:p>
            <a:r>
              <a:rPr lang="ja-JP" altLang="en-US" dirty="0" smtClean="0"/>
              <a:t>プロジェクトとシーンを作成しよう</a:t>
            </a:r>
            <a:endParaRPr lang="en-US" altLang="ja-JP" dirty="0" smtClean="0"/>
          </a:p>
          <a:p>
            <a:r>
              <a:rPr lang="en-US" altLang="ja-JP" dirty="0" smtClean="0"/>
              <a:t>Terrain</a:t>
            </a:r>
            <a:r>
              <a:rPr lang="ja-JP" altLang="en-US" dirty="0" smtClean="0"/>
              <a:t>を使って地形を作ろう</a:t>
            </a:r>
            <a:endParaRPr lang="en-US" altLang="ja-JP" dirty="0" smtClean="0"/>
          </a:p>
          <a:p>
            <a:r>
              <a:rPr lang="en-US" altLang="ja-JP" dirty="0" smtClean="0">
                <a:solidFill>
                  <a:srgbClr val="FF0000"/>
                </a:solidFill>
              </a:rPr>
              <a:t>Physics</a:t>
            </a:r>
            <a:r>
              <a:rPr lang="ja-JP" altLang="en-US" dirty="0" smtClean="0">
                <a:solidFill>
                  <a:srgbClr val="FF0000"/>
                </a:solidFill>
              </a:rPr>
              <a:t>を使ってイガグリを飛ばそう</a:t>
            </a:r>
            <a:endParaRPr lang="en-US" altLang="ja-JP" dirty="0" smtClean="0">
              <a:solidFill>
                <a:srgbClr val="FF0000"/>
              </a:solidFill>
            </a:endParaRPr>
          </a:p>
          <a:p>
            <a:r>
              <a:rPr lang="ja-JP" altLang="en-US" dirty="0"/>
              <a:t>パーティクル</a:t>
            </a:r>
            <a:r>
              <a:rPr lang="ja-JP" altLang="en-US" dirty="0" smtClean="0"/>
              <a:t>を使ってエフェクトを表示しよう</a:t>
            </a:r>
            <a:endParaRPr lang="en-US" altLang="ja-JP" dirty="0" smtClean="0"/>
          </a:p>
          <a:p>
            <a:r>
              <a:rPr lang="ja-JP" altLang="en-US" dirty="0"/>
              <a:t>イガグリ</a:t>
            </a:r>
            <a:r>
              <a:rPr lang="ja-JP" altLang="en-US" dirty="0" smtClean="0"/>
              <a:t>を生産する工場を作ろう</a:t>
            </a:r>
            <a:endParaRPr lang="en-US" altLang="ja-JP" dirty="0" smtClean="0"/>
          </a:p>
          <a:p>
            <a:r>
              <a:rPr lang="ja-JP" altLang="en-US" dirty="0" smtClean="0"/>
              <a:t>スマート</a:t>
            </a:r>
            <a:r>
              <a:rPr lang="ja-JP" altLang="en-US" dirty="0"/>
              <a:t>フォン</a:t>
            </a:r>
            <a:r>
              <a:rPr lang="ja-JP" altLang="en-US" dirty="0" smtClean="0"/>
              <a:t>で動かしてみよう</a:t>
            </a:r>
            <a:endParaRPr lang="ja-JP" altLang="en-US" dirty="0"/>
          </a:p>
          <a:p>
            <a:r>
              <a:rPr lang="ja-JP" altLang="en-US" dirty="0" smtClean="0"/>
              <a:t>本日のワークの提出</a:t>
            </a:r>
            <a:endParaRPr lang="en-US" altLang="ja-JP" dirty="0" smtClean="0"/>
          </a:p>
        </p:txBody>
      </p:sp>
      <p:pic>
        <p:nvPicPr>
          <p:cNvPr id="4" name="図 3"/>
          <p:cNvPicPr>
            <a:picLocks noChangeAspect="1"/>
          </p:cNvPicPr>
          <p:nvPr/>
        </p:nvPicPr>
        <p:blipFill>
          <a:blip r:embed="rId2"/>
          <a:stretch>
            <a:fillRect/>
          </a:stretch>
        </p:blipFill>
        <p:spPr>
          <a:xfrm>
            <a:off x="6656849" y="3212976"/>
            <a:ext cx="5544616" cy="960546"/>
          </a:xfrm>
          <a:prstGeom prst="rect">
            <a:avLst/>
          </a:prstGeom>
        </p:spPr>
      </p:pic>
    </p:spTree>
    <p:extLst>
      <p:ext uri="{BB962C8B-B14F-4D97-AF65-F5344CB8AC3E}">
        <p14:creationId xmlns:p14="http://schemas.microsoft.com/office/powerpoint/2010/main" val="3496073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的</a:t>
            </a:r>
            <a:r>
              <a:rPr lang="ja-JP" altLang="en-US" dirty="0" smtClean="0"/>
              <a:t>の配置</a:t>
            </a:r>
            <a:endParaRPr kumimoji="1" lang="ja-JP" altLang="en-US" dirty="0"/>
          </a:p>
        </p:txBody>
      </p:sp>
      <p:pic>
        <p:nvPicPr>
          <p:cNvPr id="3" name="図 2"/>
          <p:cNvPicPr>
            <a:picLocks noChangeAspect="1"/>
          </p:cNvPicPr>
          <p:nvPr/>
        </p:nvPicPr>
        <p:blipFill>
          <a:blip r:embed="rId2"/>
          <a:stretch>
            <a:fillRect/>
          </a:stretch>
        </p:blipFill>
        <p:spPr>
          <a:xfrm>
            <a:off x="64518" y="1844824"/>
            <a:ext cx="2838450" cy="2581275"/>
          </a:xfrm>
          <a:prstGeom prst="rect">
            <a:avLst/>
          </a:prstGeom>
        </p:spPr>
      </p:pic>
      <p:pic>
        <p:nvPicPr>
          <p:cNvPr id="4" name="図 3"/>
          <p:cNvPicPr>
            <a:picLocks noChangeAspect="1"/>
          </p:cNvPicPr>
          <p:nvPr/>
        </p:nvPicPr>
        <p:blipFill>
          <a:blip r:embed="rId3"/>
          <a:stretch>
            <a:fillRect/>
          </a:stretch>
        </p:blipFill>
        <p:spPr>
          <a:xfrm>
            <a:off x="2902968" y="1135018"/>
            <a:ext cx="9289032" cy="5303966"/>
          </a:xfrm>
          <a:prstGeom prst="rect">
            <a:avLst/>
          </a:prstGeom>
        </p:spPr>
      </p:pic>
    </p:spTree>
    <p:extLst>
      <p:ext uri="{BB962C8B-B14F-4D97-AF65-F5344CB8AC3E}">
        <p14:creationId xmlns:p14="http://schemas.microsoft.com/office/powerpoint/2010/main" val="2639384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円筒形のコライダーはない</a:t>
            </a:r>
            <a:r>
              <a:rPr kumimoji="1" lang="ja-JP" altLang="en-US" dirty="0" smtClean="0"/>
              <a:t>ので</a:t>
            </a:r>
            <a:r>
              <a:rPr lang="ja-JP" altLang="en-US" dirty="0"/>
              <a:t>直方体</a:t>
            </a:r>
            <a:r>
              <a:rPr kumimoji="1" lang="ja-JP" altLang="en-US" dirty="0" smtClean="0"/>
              <a:t>で</a:t>
            </a:r>
            <a:r>
              <a:rPr kumimoji="1" lang="ja-JP" altLang="en-US" dirty="0" smtClean="0"/>
              <a:t>代用</a:t>
            </a:r>
            <a:endParaRPr kumimoji="1" lang="ja-JP" altLang="en-US" dirty="0"/>
          </a:p>
        </p:txBody>
      </p:sp>
      <p:pic>
        <p:nvPicPr>
          <p:cNvPr id="3" name="図 2"/>
          <p:cNvPicPr>
            <a:picLocks noChangeAspect="1"/>
          </p:cNvPicPr>
          <p:nvPr/>
        </p:nvPicPr>
        <p:blipFill>
          <a:blip r:embed="rId2"/>
          <a:stretch>
            <a:fillRect/>
          </a:stretch>
        </p:blipFill>
        <p:spPr>
          <a:xfrm>
            <a:off x="191344" y="1556792"/>
            <a:ext cx="11953328" cy="5090589"/>
          </a:xfrm>
          <a:prstGeom prst="rect">
            <a:avLst/>
          </a:prstGeom>
        </p:spPr>
      </p:pic>
    </p:spTree>
    <p:extLst>
      <p:ext uri="{BB962C8B-B14F-4D97-AF65-F5344CB8AC3E}">
        <p14:creationId xmlns:p14="http://schemas.microsoft.com/office/powerpoint/2010/main" val="3548065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91344" y="1700808"/>
            <a:ext cx="11942812" cy="4315618"/>
          </a:xfrm>
          <a:prstGeom prst="rect">
            <a:avLst/>
          </a:prstGeom>
        </p:spPr>
      </p:pic>
    </p:spTree>
    <p:extLst>
      <p:ext uri="{BB962C8B-B14F-4D97-AF65-F5344CB8AC3E}">
        <p14:creationId xmlns:p14="http://schemas.microsoft.com/office/powerpoint/2010/main" val="15487433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6684</TotalTime>
  <Words>639</Words>
  <Application>Microsoft Office PowerPoint</Application>
  <PresentationFormat>ワイド画面</PresentationFormat>
  <Paragraphs>116</Paragraphs>
  <Slides>48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48</vt:i4>
      </vt:variant>
    </vt:vector>
  </HeadingPairs>
  <TitlesOfParts>
    <vt:vector size="54" baseType="lpstr">
      <vt:lpstr>Meiryo UI</vt:lpstr>
      <vt:lpstr>ＭＳ Ｐゴシック</vt:lpstr>
      <vt:lpstr>メイリオ</vt:lpstr>
      <vt:lpstr>Arial</vt:lpstr>
      <vt:lpstr>Calibri</vt:lpstr>
      <vt:lpstr>Office テーマ</vt:lpstr>
      <vt:lpstr>Chapter 7 後半 3Dゲームの作り方</vt:lpstr>
      <vt:lpstr>本日の内容</vt:lpstr>
      <vt:lpstr>アジェンダ</vt:lpstr>
      <vt:lpstr>アジェンダ</vt:lpstr>
      <vt:lpstr>作業前の準備</vt:lpstr>
      <vt:lpstr>アジェンダ</vt:lpstr>
      <vt:lpstr>的の配置</vt:lpstr>
      <vt:lpstr>円筒形のコライダーはないので直方体で代用</vt:lpstr>
      <vt:lpstr>PowerPoint プレゼンテーション</vt:lpstr>
      <vt:lpstr>この後のステップ</vt:lpstr>
      <vt:lpstr>イガグリをシーン上に配置する</vt:lpstr>
      <vt:lpstr>イガグリにPhysicsをアタッチする</vt:lpstr>
      <vt:lpstr>PowerPoint プレゼンテーション</vt:lpstr>
      <vt:lpstr>PowerPoint プレゼンテーション</vt:lpstr>
      <vt:lpstr>イガグリを飛ばすスクリプトを作る</vt:lpstr>
      <vt:lpstr>イガグリのスクリプトをアタッチする</vt:lpstr>
      <vt:lpstr>イガグリを的に刺す</vt:lpstr>
      <vt:lpstr>PowerPoint プレゼンテーション</vt:lpstr>
      <vt:lpstr>アジェンダ</vt:lpstr>
      <vt:lpstr>パーティクル</vt:lpstr>
      <vt:lpstr>PowerPoint プレゼンテーション</vt:lpstr>
      <vt:lpstr>弾けるエフェクトを表示する</vt:lpstr>
      <vt:lpstr>イガグリにParticleSystemコンポーネントをアタッチ</vt:lpstr>
      <vt:lpstr>パーティクルにマテリアルを設定する</vt:lpstr>
      <vt:lpstr>Particleのパラメータを調整して 弾けるエフェクトを作成する</vt:lpstr>
      <vt:lpstr>PowerPoint プレゼンテーション</vt:lpstr>
      <vt:lpstr>パーティクルが消えるまでの時間が長いので調整</vt:lpstr>
      <vt:lpstr>スムーズに消す</vt:lpstr>
      <vt:lpstr>PowerPoint プレゼンテーション</vt:lpstr>
      <vt:lpstr>的との当たりを検知してパーティクルを再生する</vt:lpstr>
      <vt:lpstr>アジェンダ</vt:lpstr>
      <vt:lpstr>PowerPoint プレゼンテーション</vt:lpstr>
      <vt:lpstr>イガグリのPrefab(設計図)を作る</vt:lpstr>
      <vt:lpstr>イガグリのジェネレータスクリプトを作る</vt:lpstr>
      <vt:lpstr>イガグリ自身が動いていたのをやめる</vt:lpstr>
      <vt:lpstr>イガグリの工場オブジェクトを作る</vt:lpstr>
      <vt:lpstr>PowerPoint プレゼンテーション</vt:lpstr>
      <vt:lpstr>設計図を工場に渡す</vt:lpstr>
      <vt:lpstr>PowerPoint プレゼンテーション</vt:lpstr>
      <vt:lpstr>PowerPoint プレゼンテーション</vt:lpstr>
      <vt:lpstr>タップした場所にイガグリを飛ばす</vt:lpstr>
      <vt:lpstr>PowerPoint プレゼンテーション</vt:lpstr>
      <vt:lpstr>PowerPoint プレゼンテーション</vt:lpstr>
      <vt:lpstr>PowerPoint プレゼンテーション</vt:lpstr>
      <vt:lpstr>アジェンダ</vt:lpstr>
      <vt:lpstr>アジェンダ</vt:lpstr>
      <vt:lpstr>前回同様に更新ファイルを commit &amp; push</vt:lpstr>
      <vt:lpstr>はじめてください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Takashi Imagire</dc:creator>
  <cp:lastModifiedBy>Imagire Takashi</cp:lastModifiedBy>
  <cp:revision>397</cp:revision>
  <dcterms:created xsi:type="dcterms:W3CDTF">2015-11-07T12:15:52Z</dcterms:created>
  <dcterms:modified xsi:type="dcterms:W3CDTF">2018-06-30T14:22:35Z</dcterms:modified>
</cp:coreProperties>
</file>